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leo" panose="00000500000000000000" pitchFamily="2"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Bold" panose="00000800000000000000" charset="0"/>
      <p:regular r:id="rId27"/>
    </p:embeddedFont>
    <p:embeddedFont>
      <p:font typeface="Montserrat Bold Italics" panose="020B0604020202020204" charset="0"/>
      <p:regular r:id="rId28"/>
    </p:embeddedFont>
    <p:embeddedFont>
      <p:font typeface="Montserrat Classic Bold" panose="020B0604020202020204" charset="0"/>
      <p:regular r:id="rId29"/>
    </p:embeddedFont>
    <p:embeddedFont>
      <p:font typeface="Montserrat Medium" panose="00000600000000000000" pitchFamily="2" charset="0"/>
      <p:regular r:id="rId30"/>
      <p:italic r:id="rId31"/>
    </p:embeddedFont>
    <p:embeddedFont>
      <p:font typeface="Montserrat Semi-Bold" panose="020B0604020202020204" charset="0"/>
      <p:regular r:id="rId32"/>
    </p:embeddedFont>
    <p:embeddedFont>
      <p:font typeface="Montserrat Ul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988"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sv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1932323" y="4817929"/>
            <a:ext cx="6355677" cy="5469071"/>
            <a:chOff x="0" y="0"/>
            <a:chExt cx="1673923" cy="1440414"/>
          </a:xfrm>
        </p:grpSpPr>
        <p:sp>
          <p:nvSpPr>
            <p:cNvPr id="3" name="Freeform 3"/>
            <p:cNvSpPr/>
            <p:nvPr/>
          </p:nvSpPr>
          <p:spPr>
            <a:xfrm>
              <a:off x="0" y="0"/>
              <a:ext cx="1673923" cy="1440414"/>
            </a:xfrm>
            <a:custGeom>
              <a:avLst/>
              <a:gdLst/>
              <a:ahLst/>
              <a:cxnLst/>
              <a:rect l="l" t="t" r="r" b="b"/>
              <a:pathLst>
                <a:path w="1673923" h="1440414">
                  <a:moveTo>
                    <a:pt x="0" y="0"/>
                  </a:moveTo>
                  <a:lnTo>
                    <a:pt x="1673923" y="0"/>
                  </a:lnTo>
                  <a:lnTo>
                    <a:pt x="1673923" y="1440414"/>
                  </a:lnTo>
                  <a:lnTo>
                    <a:pt x="0" y="1440414"/>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TextBox 5"/>
          <p:cNvSpPr txBox="1"/>
          <p:nvPr/>
        </p:nvSpPr>
        <p:spPr>
          <a:xfrm>
            <a:off x="5122830" y="8831083"/>
            <a:ext cx="4388324" cy="367797"/>
          </a:xfrm>
          <a:prstGeom prst="rect">
            <a:avLst/>
          </a:prstGeom>
        </p:spPr>
        <p:txBody>
          <a:bodyPr lIns="0" tIns="0" rIns="0" bIns="0" rtlCol="0" anchor="t">
            <a:spAutoFit/>
          </a:bodyPr>
          <a:lstStyle/>
          <a:p>
            <a:pPr algn="r">
              <a:lnSpc>
                <a:spcPts val="3175"/>
              </a:lnSpc>
            </a:pPr>
            <a:r>
              <a:rPr lang="en-US" sz="1997" u="sng" dirty="0" err="1">
                <a:solidFill>
                  <a:srgbClr val="216C53"/>
                </a:solidFill>
                <a:latin typeface="Montserrat Medium"/>
              </a:rPr>
              <a:t>Nhóm</a:t>
            </a:r>
            <a:r>
              <a:rPr lang="en-US" sz="1997" u="sng" dirty="0">
                <a:solidFill>
                  <a:srgbClr val="216C53"/>
                </a:solidFill>
                <a:latin typeface="Montserrat Medium"/>
              </a:rPr>
              <a:t> 16</a:t>
            </a:r>
          </a:p>
        </p:txBody>
      </p:sp>
      <p:sp>
        <p:nvSpPr>
          <p:cNvPr id="6" name="AutoShape 6"/>
          <p:cNvSpPr/>
          <p:nvPr/>
        </p:nvSpPr>
        <p:spPr>
          <a:xfrm>
            <a:off x="1498218" y="9038757"/>
            <a:ext cx="4328849" cy="0"/>
          </a:xfrm>
          <a:prstGeom prst="line">
            <a:avLst/>
          </a:prstGeom>
          <a:ln w="19050" cap="flat">
            <a:solidFill>
              <a:srgbClr val="33866A"/>
            </a:solidFill>
            <a:prstDash val="solid"/>
            <a:headEnd type="none" w="sm" len="sm"/>
            <a:tailEnd type="none" w="sm" len="sm"/>
          </a:ln>
        </p:spPr>
        <p:txBody>
          <a:bodyPr/>
          <a:lstStyle/>
          <a:p>
            <a:endParaRPr lang="en-US"/>
          </a:p>
        </p:txBody>
      </p:sp>
      <p:sp>
        <p:nvSpPr>
          <p:cNvPr id="7" name="Freeform 7"/>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17049282" y="0"/>
            <a:ext cx="1238718" cy="1238718"/>
          </a:xfrm>
          <a:custGeom>
            <a:avLst/>
            <a:gdLst/>
            <a:ahLst/>
            <a:cxnLst/>
            <a:rect l="l" t="t" r="r" b="b"/>
            <a:pathLst>
              <a:path w="1238718" h="1238718">
                <a:moveTo>
                  <a:pt x="1238718" y="1238718"/>
                </a:moveTo>
                <a:lnTo>
                  <a:pt x="0" y="1238718"/>
                </a:lnTo>
                <a:lnTo>
                  <a:pt x="0" y="0"/>
                </a:lnTo>
                <a:lnTo>
                  <a:pt x="1238718" y="0"/>
                </a:lnTo>
                <a:lnTo>
                  <a:pt x="1238718" y="12387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149990" y="1028700"/>
            <a:ext cx="1584998" cy="1188748"/>
          </a:xfrm>
          <a:custGeom>
            <a:avLst/>
            <a:gdLst/>
            <a:ahLst/>
            <a:cxnLst/>
            <a:rect l="l" t="t" r="r" b="b"/>
            <a:pathLst>
              <a:path w="1584998" h="1188748">
                <a:moveTo>
                  <a:pt x="0" y="0"/>
                </a:moveTo>
                <a:lnTo>
                  <a:pt x="1584998" y="0"/>
                </a:lnTo>
                <a:lnTo>
                  <a:pt x="1584998" y="1188748"/>
                </a:lnTo>
                <a:lnTo>
                  <a:pt x="0" y="1188748"/>
                </a:lnTo>
                <a:lnTo>
                  <a:pt x="0" y="0"/>
                </a:lnTo>
                <a:close/>
              </a:path>
            </a:pathLst>
          </a:custGeom>
          <a:blipFill>
            <a:blip r:embed="rId4"/>
            <a:stretch>
              <a:fillRect/>
            </a:stretch>
          </a:blipFill>
        </p:spPr>
        <p:txBody>
          <a:bodyPr/>
          <a:lstStyle/>
          <a:p>
            <a:endParaRPr lang="en-US"/>
          </a:p>
        </p:txBody>
      </p:sp>
      <p:grpSp>
        <p:nvGrpSpPr>
          <p:cNvPr id="10" name="Group 10"/>
          <p:cNvGrpSpPr>
            <a:grpSpLocks noChangeAspect="1"/>
          </p:cNvGrpSpPr>
          <p:nvPr/>
        </p:nvGrpSpPr>
        <p:grpSpPr>
          <a:xfrm>
            <a:off x="10928281" y="1238718"/>
            <a:ext cx="6121001" cy="8149312"/>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5"/>
              <a:stretch>
                <a:fillRect l="-49978" r="-49978"/>
              </a:stretch>
            </a:blipFill>
          </p:spPr>
          <p:txBody>
            <a:bodyPr/>
            <a:lstStyle/>
            <a:p>
              <a:endParaRPr lang="en-US"/>
            </a:p>
          </p:txBody>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216C53"/>
            </a:solidFill>
          </p:spPr>
          <p:txBody>
            <a:bodyPr/>
            <a:lstStyle/>
            <a:p>
              <a:endParaRPr lang="en-US"/>
            </a:p>
          </p:txBody>
        </p:sp>
      </p:grpSp>
      <p:sp>
        <p:nvSpPr>
          <p:cNvPr id="13" name="TextBox 13"/>
          <p:cNvSpPr txBox="1"/>
          <p:nvPr/>
        </p:nvSpPr>
        <p:spPr>
          <a:xfrm>
            <a:off x="1028700" y="3770666"/>
            <a:ext cx="8857661" cy="4044578"/>
          </a:xfrm>
          <a:prstGeom prst="rect">
            <a:avLst/>
          </a:prstGeom>
        </p:spPr>
        <p:txBody>
          <a:bodyPr lIns="0" tIns="0" rIns="0" bIns="0" rtlCol="0" anchor="t">
            <a:spAutoFit/>
          </a:bodyPr>
          <a:lstStyle/>
          <a:p>
            <a:pPr>
              <a:lnSpc>
                <a:spcPts val="7982"/>
              </a:lnSpc>
            </a:pPr>
            <a:r>
              <a:rPr lang="en-US" sz="6941" spc="340">
                <a:solidFill>
                  <a:srgbClr val="216C53"/>
                </a:solidFill>
                <a:latin typeface="Montserrat Bold"/>
              </a:rPr>
              <a:t>GIẢI PHÁP HOÀN THIỆN HTTTQL TẠI CÔNG TY C.P VIỆT NAM</a:t>
            </a:r>
          </a:p>
        </p:txBody>
      </p:sp>
      <p:sp>
        <p:nvSpPr>
          <p:cNvPr id="14" name="TextBox 14"/>
          <p:cNvSpPr txBox="1"/>
          <p:nvPr/>
        </p:nvSpPr>
        <p:spPr>
          <a:xfrm>
            <a:off x="2734988" y="962025"/>
            <a:ext cx="7361391" cy="1091655"/>
          </a:xfrm>
          <a:prstGeom prst="rect">
            <a:avLst/>
          </a:prstGeom>
        </p:spPr>
        <p:txBody>
          <a:bodyPr lIns="0" tIns="0" rIns="0" bIns="0" rtlCol="0" anchor="t">
            <a:spAutoFit/>
          </a:bodyPr>
          <a:lstStyle/>
          <a:p>
            <a:pPr>
              <a:lnSpc>
                <a:spcPts val="4405"/>
              </a:lnSpc>
              <a:spcBef>
                <a:spcPct val="0"/>
              </a:spcBef>
            </a:pPr>
            <a:r>
              <a:rPr lang="en-US" sz="3146" spc="154">
                <a:solidFill>
                  <a:srgbClr val="216C53"/>
                </a:solidFill>
                <a:latin typeface="Montserrat Ultra-Bold"/>
              </a:rPr>
              <a:t>CÔNG TY CỔ PHẦN CHĂN NUÔI C.P VIỆT NAM</a:t>
            </a:r>
          </a:p>
        </p:txBody>
      </p:sp>
      <p:sp>
        <p:nvSpPr>
          <p:cNvPr id="15" name="TextBox 15"/>
          <p:cNvSpPr txBox="1"/>
          <p:nvPr/>
        </p:nvSpPr>
        <p:spPr>
          <a:xfrm>
            <a:off x="2734988" y="2160298"/>
            <a:ext cx="5684208" cy="456732"/>
          </a:xfrm>
          <a:prstGeom prst="rect">
            <a:avLst/>
          </a:prstGeom>
        </p:spPr>
        <p:txBody>
          <a:bodyPr lIns="0" tIns="0" rIns="0" bIns="0" rtlCol="0" anchor="t">
            <a:spAutoFit/>
          </a:bodyPr>
          <a:lstStyle/>
          <a:p>
            <a:pPr>
              <a:lnSpc>
                <a:spcPts val="3700"/>
              </a:lnSpc>
              <a:spcBef>
                <a:spcPct val="0"/>
              </a:spcBef>
            </a:pPr>
            <a:r>
              <a:rPr lang="en-US" sz="2643" spc="129" dirty="0">
                <a:solidFill>
                  <a:srgbClr val="216C53"/>
                </a:solidFill>
                <a:latin typeface="Montserrat"/>
              </a:rPr>
              <a:t>Since 1988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265888" y="-128869"/>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FFFEF2"/>
            </a:solidFill>
            <a:prstDash val="solid"/>
            <a:headEnd type="none" w="sm" len="sm"/>
            <a:tailEnd type="none" w="sm" len="sm"/>
          </a:ln>
        </p:spPr>
        <p:txBody>
          <a:bodyPr/>
          <a:lstStyle/>
          <a:p>
            <a:endParaRPr lang="en-US"/>
          </a:p>
        </p:txBody>
      </p:sp>
      <p:sp>
        <p:nvSpPr>
          <p:cNvPr id="6" name="Freeform 6"/>
          <p:cNvSpPr/>
          <p:nvPr/>
        </p:nvSpPr>
        <p:spPr>
          <a:xfrm>
            <a:off x="9623124" y="577103"/>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623124" y="5014631"/>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5400000" flipV="1">
            <a:off x="17259300" y="9258300"/>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791498" y="5251595"/>
            <a:ext cx="7496057" cy="4069484"/>
            <a:chOff x="0" y="0"/>
            <a:chExt cx="1974270" cy="1071798"/>
          </a:xfrm>
        </p:grpSpPr>
        <p:sp>
          <p:nvSpPr>
            <p:cNvPr id="11" name="Freeform 11"/>
            <p:cNvSpPr/>
            <p:nvPr/>
          </p:nvSpPr>
          <p:spPr>
            <a:xfrm>
              <a:off x="0" y="0"/>
              <a:ext cx="1974270" cy="1071798"/>
            </a:xfrm>
            <a:custGeom>
              <a:avLst/>
              <a:gdLst/>
              <a:ahLst/>
              <a:cxnLst/>
              <a:rect l="l" t="t" r="r" b="b"/>
              <a:pathLst>
                <a:path w="1974270" h="1071798">
                  <a:moveTo>
                    <a:pt x="52673" y="0"/>
                  </a:moveTo>
                  <a:lnTo>
                    <a:pt x="1921597" y="0"/>
                  </a:lnTo>
                  <a:cubicBezTo>
                    <a:pt x="1950688" y="0"/>
                    <a:pt x="1974270" y="23582"/>
                    <a:pt x="1974270" y="52673"/>
                  </a:cubicBezTo>
                  <a:lnTo>
                    <a:pt x="1974270" y="1019126"/>
                  </a:lnTo>
                  <a:cubicBezTo>
                    <a:pt x="1974270" y="1033095"/>
                    <a:pt x="1968721" y="1046493"/>
                    <a:pt x="1958843" y="1056371"/>
                  </a:cubicBezTo>
                  <a:cubicBezTo>
                    <a:pt x="1948965" y="1066249"/>
                    <a:pt x="1935567" y="1071798"/>
                    <a:pt x="1921597" y="1071798"/>
                  </a:cubicBezTo>
                  <a:lnTo>
                    <a:pt x="52673" y="1071798"/>
                  </a:lnTo>
                  <a:cubicBezTo>
                    <a:pt x="23582" y="1071798"/>
                    <a:pt x="0" y="1048216"/>
                    <a:pt x="0" y="1019126"/>
                  </a:cubicBezTo>
                  <a:lnTo>
                    <a:pt x="0" y="52673"/>
                  </a:lnTo>
                  <a:cubicBezTo>
                    <a:pt x="0" y="23582"/>
                    <a:pt x="23582" y="0"/>
                    <a:pt x="52673" y="0"/>
                  </a:cubicBezTo>
                  <a:close/>
                </a:path>
              </a:pathLst>
            </a:custGeom>
            <a:solidFill>
              <a:srgbClr val="FFFFFF"/>
            </a:solidFill>
          </p:spPr>
          <p:txBody>
            <a:bodyPr/>
            <a:lstStyle/>
            <a:p>
              <a:endParaRPr lang="en-US"/>
            </a:p>
          </p:txBody>
        </p:sp>
        <p:sp>
          <p:nvSpPr>
            <p:cNvPr id="12" name="TextBox 12"/>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13" name="Freeform 13"/>
          <p:cNvSpPr/>
          <p:nvPr/>
        </p:nvSpPr>
        <p:spPr>
          <a:xfrm>
            <a:off x="791498" y="5520610"/>
            <a:ext cx="7496057" cy="3767859"/>
          </a:xfrm>
          <a:custGeom>
            <a:avLst/>
            <a:gdLst/>
            <a:ahLst/>
            <a:cxnLst/>
            <a:rect l="l" t="t" r="r" b="b"/>
            <a:pathLst>
              <a:path w="7496057" h="3767859">
                <a:moveTo>
                  <a:pt x="0" y="0"/>
                </a:moveTo>
                <a:lnTo>
                  <a:pt x="7496057" y="0"/>
                </a:lnTo>
                <a:lnTo>
                  <a:pt x="7496057" y="3767859"/>
                </a:lnTo>
                <a:lnTo>
                  <a:pt x="0" y="3767859"/>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1238718" y="1192108"/>
            <a:ext cx="6134788" cy="1801227"/>
          </a:xfrm>
          <a:prstGeom prst="rect">
            <a:avLst/>
          </a:prstGeom>
        </p:spPr>
        <p:txBody>
          <a:bodyPr lIns="0" tIns="0" rIns="0" bIns="0" rtlCol="0" anchor="t">
            <a:spAutoFit/>
          </a:bodyPr>
          <a:lstStyle/>
          <a:p>
            <a:pPr>
              <a:lnSpc>
                <a:spcPts val="7081"/>
              </a:lnSpc>
            </a:pPr>
            <a:r>
              <a:rPr lang="en-US" sz="6157" spc="301">
                <a:solidFill>
                  <a:srgbClr val="FFFEF2"/>
                </a:solidFill>
                <a:latin typeface="Montserrat Ultra-Bold"/>
              </a:rPr>
              <a:t>ĐỀ XUẤT GIẢI PHÁP</a:t>
            </a:r>
          </a:p>
        </p:txBody>
      </p:sp>
      <p:sp>
        <p:nvSpPr>
          <p:cNvPr id="15" name="TextBox 15"/>
          <p:cNvSpPr txBox="1"/>
          <p:nvPr/>
        </p:nvSpPr>
        <p:spPr>
          <a:xfrm>
            <a:off x="1410857" y="3838363"/>
            <a:ext cx="7177669" cy="767847"/>
          </a:xfrm>
          <a:prstGeom prst="rect">
            <a:avLst/>
          </a:prstGeom>
        </p:spPr>
        <p:txBody>
          <a:bodyPr lIns="0" tIns="0" rIns="0" bIns="0" rtlCol="0" anchor="t">
            <a:spAutoFit/>
          </a:bodyPr>
          <a:lstStyle/>
          <a:p>
            <a:pPr>
              <a:lnSpc>
                <a:spcPts val="3175"/>
              </a:lnSpc>
            </a:pPr>
            <a:r>
              <a:rPr lang="en-US" sz="1997" dirty="0" err="1">
                <a:solidFill>
                  <a:srgbClr val="FFFEF2"/>
                </a:solidFill>
                <a:latin typeface="Montserrat"/>
              </a:rPr>
              <a:t>Triển</a:t>
            </a:r>
            <a:r>
              <a:rPr lang="en-US" sz="1997" dirty="0">
                <a:solidFill>
                  <a:srgbClr val="FFFEF2"/>
                </a:solidFill>
                <a:latin typeface="Montserrat"/>
              </a:rPr>
              <a:t> </a:t>
            </a:r>
            <a:r>
              <a:rPr lang="en-US" sz="1997" dirty="0" err="1">
                <a:solidFill>
                  <a:srgbClr val="FFFEF2"/>
                </a:solidFill>
                <a:latin typeface="Montserrat"/>
              </a:rPr>
              <a:t>khai</a:t>
            </a:r>
            <a:r>
              <a:rPr lang="en-US" sz="1997" dirty="0">
                <a:solidFill>
                  <a:srgbClr val="FFFEF2"/>
                </a:solidFill>
                <a:latin typeface="Montserrat"/>
              </a:rPr>
              <a:t> </a:t>
            </a:r>
            <a:r>
              <a:rPr lang="en-US" sz="1997" dirty="0" err="1">
                <a:solidFill>
                  <a:srgbClr val="FFFEF2"/>
                </a:solidFill>
                <a:latin typeface="Montserrat"/>
              </a:rPr>
              <a:t>hệ</a:t>
            </a:r>
            <a:r>
              <a:rPr lang="en-US" sz="1997" dirty="0">
                <a:solidFill>
                  <a:srgbClr val="FFFEF2"/>
                </a:solidFill>
                <a:latin typeface="Montserrat"/>
              </a:rPr>
              <a:t> </a:t>
            </a:r>
            <a:r>
              <a:rPr lang="en-US" sz="1997" dirty="0" err="1">
                <a:solidFill>
                  <a:srgbClr val="FFFEF2"/>
                </a:solidFill>
                <a:latin typeface="Montserrat"/>
              </a:rPr>
              <a:t>thống</a:t>
            </a:r>
            <a:r>
              <a:rPr lang="en-US" sz="1997" dirty="0">
                <a:solidFill>
                  <a:srgbClr val="FFFEF2"/>
                </a:solidFill>
                <a:latin typeface="Montserrat"/>
              </a:rPr>
              <a:t> </a:t>
            </a:r>
            <a:r>
              <a:rPr lang="en-US" sz="1997" dirty="0">
                <a:solidFill>
                  <a:srgbClr val="FFFEF2"/>
                </a:solidFill>
                <a:latin typeface="Montserrat Bold"/>
              </a:rPr>
              <a:t>Human Resource Management System (HRMs)</a:t>
            </a:r>
          </a:p>
        </p:txBody>
      </p:sp>
      <p:sp>
        <p:nvSpPr>
          <p:cNvPr id="16" name="TextBox 16"/>
          <p:cNvSpPr txBox="1"/>
          <p:nvPr/>
        </p:nvSpPr>
        <p:spPr>
          <a:xfrm>
            <a:off x="9953932" y="1283348"/>
            <a:ext cx="7620816" cy="3968247"/>
          </a:xfrm>
          <a:prstGeom prst="rect">
            <a:avLst/>
          </a:prstGeom>
        </p:spPr>
        <p:txBody>
          <a:bodyPr lIns="0" tIns="0" rIns="0" bIns="0" rtlCol="0" anchor="t">
            <a:spAutoFit/>
          </a:bodyPr>
          <a:lstStyle/>
          <a:p>
            <a:pPr algn="just">
              <a:lnSpc>
                <a:spcPts val="3175"/>
              </a:lnSpc>
            </a:pPr>
            <a:r>
              <a:rPr lang="en-US" sz="1997">
                <a:solidFill>
                  <a:srgbClr val="216C53"/>
                </a:solidFill>
                <a:latin typeface="Montserrat"/>
              </a:rPr>
              <a:t>Một giải pháp phần mềm quản lý nhân sự kết hợp nhiều hệ thống và quy trình để đảm bảo quản lý dễ dàng các nhân viên và dữ liệu của doanh nghiệp.</a:t>
            </a:r>
          </a:p>
          <a:p>
            <a:pPr algn="just">
              <a:lnSpc>
                <a:spcPts val="3175"/>
              </a:lnSpc>
            </a:pPr>
            <a:endParaRPr lang="en-US" sz="1997">
              <a:solidFill>
                <a:srgbClr val="216C53"/>
              </a:solidFill>
              <a:latin typeface="Montserrat"/>
            </a:endParaRPr>
          </a:p>
          <a:p>
            <a:pPr algn="just">
              <a:lnSpc>
                <a:spcPts val="3175"/>
              </a:lnSpc>
            </a:pPr>
            <a:r>
              <a:rPr lang="en-US" sz="1997">
                <a:solidFill>
                  <a:srgbClr val="216C53"/>
                </a:solidFill>
                <a:latin typeface="Montserrat"/>
              </a:rPr>
              <a:t>Phần mềm quản lý nhân sự </a:t>
            </a:r>
            <a:r>
              <a:rPr lang="en-US" sz="1997">
                <a:solidFill>
                  <a:srgbClr val="216C53"/>
                </a:solidFill>
                <a:latin typeface="Montserrat Bold"/>
              </a:rPr>
              <a:t>HRMs</a:t>
            </a:r>
            <a:r>
              <a:rPr lang="en-US" sz="1997">
                <a:solidFill>
                  <a:srgbClr val="216C53"/>
                </a:solidFill>
                <a:latin typeface="Montserrat"/>
              </a:rPr>
              <a:t> xây dựng bản mô tả công việc chi tiết cho từng vị trí, nhằm khai thác được kỹ năng, thế mạnh của nhân viên đồng thời, giúp công việc được thực hiện có hiệu quả hơn.</a:t>
            </a:r>
          </a:p>
          <a:p>
            <a:pPr>
              <a:lnSpc>
                <a:spcPts val="3175"/>
              </a:lnSpc>
            </a:pPr>
            <a:endParaRPr lang="en-US" sz="1997">
              <a:solidFill>
                <a:srgbClr val="216C53"/>
              </a:solidFill>
              <a:latin typeface="Montserrat"/>
            </a:endParaRPr>
          </a:p>
          <a:p>
            <a:pPr>
              <a:lnSpc>
                <a:spcPts val="3175"/>
              </a:lnSpc>
            </a:pPr>
            <a:endParaRPr lang="en-US" sz="1997">
              <a:solidFill>
                <a:srgbClr val="216C53"/>
              </a:solidFill>
              <a:latin typeface="Montserrat"/>
            </a:endParaRPr>
          </a:p>
        </p:txBody>
      </p:sp>
      <p:sp>
        <p:nvSpPr>
          <p:cNvPr id="17" name="TextBox 17"/>
          <p:cNvSpPr txBox="1"/>
          <p:nvPr/>
        </p:nvSpPr>
        <p:spPr>
          <a:xfrm>
            <a:off x="10486090" y="540168"/>
            <a:ext cx="3703324" cy="669925"/>
          </a:xfrm>
          <a:prstGeom prst="rect">
            <a:avLst/>
          </a:prstGeom>
        </p:spPr>
        <p:txBody>
          <a:bodyPr lIns="0" tIns="0" rIns="0" bIns="0" rtlCol="0" anchor="t">
            <a:spAutoFit/>
          </a:bodyPr>
          <a:lstStyle/>
          <a:p>
            <a:pPr>
              <a:lnSpc>
                <a:spcPts val="5599"/>
              </a:lnSpc>
              <a:spcBef>
                <a:spcPct val="0"/>
              </a:spcBef>
            </a:pPr>
            <a:r>
              <a:rPr lang="en-US" sz="3999" spc="195" dirty="0">
                <a:solidFill>
                  <a:srgbClr val="216C53"/>
                </a:solidFill>
                <a:latin typeface="Montserrat Ultra-Bold"/>
              </a:rPr>
              <a:t>KHÁI NIỆM</a:t>
            </a:r>
          </a:p>
        </p:txBody>
      </p:sp>
      <p:sp>
        <p:nvSpPr>
          <p:cNvPr id="18" name="TextBox 18"/>
          <p:cNvSpPr txBox="1"/>
          <p:nvPr/>
        </p:nvSpPr>
        <p:spPr>
          <a:xfrm>
            <a:off x="9825771" y="5991802"/>
            <a:ext cx="7877137" cy="3968247"/>
          </a:xfrm>
          <a:prstGeom prst="rect">
            <a:avLst/>
          </a:prstGeom>
        </p:spPr>
        <p:txBody>
          <a:bodyPr lIns="0" tIns="0" rIns="0" bIns="0" rtlCol="0" anchor="t">
            <a:spAutoFit/>
          </a:bodyPr>
          <a:lstStyle/>
          <a:p>
            <a:pPr marL="431224" lvl="1" indent="-215612">
              <a:lnSpc>
                <a:spcPts val="3175"/>
              </a:lnSpc>
              <a:buFont typeface="Arial"/>
              <a:buChar char="•"/>
            </a:pPr>
            <a:r>
              <a:rPr lang="en-US" sz="1997">
                <a:solidFill>
                  <a:srgbClr val="216C53"/>
                </a:solidFill>
                <a:latin typeface="Montserrat"/>
              </a:rPr>
              <a:t>Tự động hóa và tin học hóa công việc quản trị nhân sự.</a:t>
            </a:r>
          </a:p>
          <a:p>
            <a:pPr marL="431224" lvl="1" indent="-215612">
              <a:lnSpc>
                <a:spcPts val="3175"/>
              </a:lnSpc>
              <a:buFont typeface="Arial"/>
              <a:buChar char="•"/>
            </a:pPr>
            <a:r>
              <a:rPr lang="en-US" sz="1997">
                <a:solidFill>
                  <a:srgbClr val="216C53"/>
                </a:solidFill>
                <a:latin typeface="Montserrat"/>
              </a:rPr>
              <a:t>Giảm 70% khối lượng công việc.</a:t>
            </a:r>
          </a:p>
          <a:p>
            <a:pPr marL="431224" lvl="1" indent="-215612">
              <a:lnSpc>
                <a:spcPts val="3175"/>
              </a:lnSpc>
              <a:buFont typeface="Arial"/>
              <a:buChar char="•"/>
            </a:pPr>
            <a:r>
              <a:rPr lang="en-US" sz="1997">
                <a:solidFill>
                  <a:srgbClr val="216C53"/>
                </a:solidFill>
                <a:latin typeface="Montserrat"/>
              </a:rPr>
              <a:t>Cung cấp các báo cáo quản trị nhân sự và báo cáo lương chính xác, nhanh chóng.</a:t>
            </a:r>
          </a:p>
          <a:p>
            <a:pPr marL="431224" lvl="1" indent="-215612">
              <a:lnSpc>
                <a:spcPts val="3175"/>
              </a:lnSpc>
              <a:buFont typeface="Arial"/>
              <a:buChar char="•"/>
            </a:pPr>
            <a:r>
              <a:rPr lang="en-US" sz="1997">
                <a:solidFill>
                  <a:srgbClr val="216C53"/>
                </a:solidFill>
                <a:latin typeface="Montserrat"/>
              </a:rPr>
              <a:t>Tránh các rủi ro trong công việc thực hiện công việc do phụ thuộc vào nhân viên thừa hành.</a:t>
            </a:r>
          </a:p>
          <a:p>
            <a:pPr marL="431224" lvl="1" indent="-215612">
              <a:lnSpc>
                <a:spcPts val="3175"/>
              </a:lnSpc>
              <a:buFont typeface="Arial"/>
              <a:buChar char="•"/>
            </a:pPr>
            <a:r>
              <a:rPr lang="en-US" sz="1997">
                <a:solidFill>
                  <a:srgbClr val="216C53"/>
                </a:solidFill>
                <a:latin typeface="Montserrat"/>
              </a:rPr>
              <a:t>Giúp doanh nghiệp rút ngắn chu kỳ đánh giá hơn rất nhiều để việc đánh giá diễn ra liên tục và thường xuyên.</a:t>
            </a:r>
          </a:p>
          <a:p>
            <a:pPr>
              <a:lnSpc>
                <a:spcPts val="3175"/>
              </a:lnSpc>
            </a:pPr>
            <a:endParaRPr lang="en-US" sz="1997">
              <a:solidFill>
                <a:srgbClr val="216C53"/>
              </a:solidFill>
              <a:latin typeface="Montserrat"/>
            </a:endParaRPr>
          </a:p>
          <a:p>
            <a:pPr>
              <a:lnSpc>
                <a:spcPts val="3175"/>
              </a:lnSpc>
            </a:pPr>
            <a:endParaRPr lang="en-US" sz="1997">
              <a:solidFill>
                <a:srgbClr val="216C53"/>
              </a:solidFill>
              <a:latin typeface="Montserrat"/>
            </a:endParaRPr>
          </a:p>
        </p:txBody>
      </p:sp>
      <p:sp>
        <p:nvSpPr>
          <p:cNvPr id="19" name="TextBox 19"/>
          <p:cNvSpPr txBox="1"/>
          <p:nvPr/>
        </p:nvSpPr>
        <p:spPr>
          <a:xfrm>
            <a:off x="10486090" y="4989887"/>
            <a:ext cx="6556499" cy="669925"/>
          </a:xfrm>
          <a:prstGeom prst="rect">
            <a:avLst/>
          </a:prstGeom>
        </p:spPr>
        <p:txBody>
          <a:bodyPr lIns="0" tIns="0" rIns="0" bIns="0" rtlCol="0" anchor="t">
            <a:spAutoFit/>
          </a:bodyPr>
          <a:lstStyle/>
          <a:p>
            <a:pPr>
              <a:lnSpc>
                <a:spcPts val="5599"/>
              </a:lnSpc>
              <a:spcBef>
                <a:spcPct val="0"/>
              </a:spcBef>
            </a:pPr>
            <a:r>
              <a:rPr lang="en-US" sz="3999" spc="195">
                <a:solidFill>
                  <a:srgbClr val="216C53"/>
                </a:solidFill>
                <a:latin typeface="Montserrat Ultra-Bold"/>
              </a:rPr>
              <a:t>LỢI ÍCH CHO CÔNG TY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3324643"/>
            <a:ext cx="18288000" cy="7076657"/>
            <a:chOff x="0" y="0"/>
            <a:chExt cx="4816593" cy="1863811"/>
          </a:xfrm>
        </p:grpSpPr>
        <p:sp>
          <p:nvSpPr>
            <p:cNvPr id="3" name="Freeform 3"/>
            <p:cNvSpPr/>
            <p:nvPr/>
          </p:nvSpPr>
          <p:spPr>
            <a:xfrm>
              <a:off x="0" y="0"/>
              <a:ext cx="4816592" cy="1863811"/>
            </a:xfrm>
            <a:custGeom>
              <a:avLst/>
              <a:gdLst/>
              <a:ahLst/>
              <a:cxnLst/>
              <a:rect l="l" t="t" r="r" b="b"/>
              <a:pathLst>
                <a:path w="4816592" h="1863811">
                  <a:moveTo>
                    <a:pt x="0" y="0"/>
                  </a:moveTo>
                  <a:lnTo>
                    <a:pt x="4816592" y="0"/>
                  </a:lnTo>
                  <a:lnTo>
                    <a:pt x="4816592" y="1863811"/>
                  </a:lnTo>
                  <a:lnTo>
                    <a:pt x="0" y="1863811"/>
                  </a:lnTo>
                  <a:close/>
                </a:path>
              </a:pathLst>
            </a:custGeom>
            <a:solidFill>
              <a:srgbClr val="216C53"/>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003078"/>
            <a:ext cx="1064881" cy="106488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EF2"/>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219"/>
                </a:lnSpc>
              </a:pPr>
              <a:endParaRPr/>
            </a:p>
          </p:txBody>
        </p:sp>
      </p:grpSp>
      <p:sp>
        <p:nvSpPr>
          <p:cNvPr id="8" name="Freeform 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62426" y="4161482"/>
            <a:ext cx="997429" cy="748072"/>
          </a:xfrm>
          <a:custGeom>
            <a:avLst/>
            <a:gdLst/>
            <a:ahLst/>
            <a:cxnLst/>
            <a:rect l="l" t="t" r="r" b="b"/>
            <a:pathLst>
              <a:path w="997429" h="748072">
                <a:moveTo>
                  <a:pt x="0" y="0"/>
                </a:moveTo>
                <a:lnTo>
                  <a:pt x="997429" y="0"/>
                </a:lnTo>
                <a:lnTo>
                  <a:pt x="997429" y="748072"/>
                </a:lnTo>
                <a:lnTo>
                  <a:pt x="0" y="748072"/>
                </a:lnTo>
                <a:lnTo>
                  <a:pt x="0" y="0"/>
                </a:lnTo>
                <a:close/>
              </a:path>
            </a:pathLst>
          </a:custGeom>
          <a:blipFill>
            <a:blip r:embed="rId6"/>
            <a:stretch>
              <a:fillRect/>
            </a:stretch>
          </a:blipFill>
        </p:spPr>
        <p:txBody>
          <a:bodyPr/>
          <a:lstStyle/>
          <a:p>
            <a:endParaRPr lang="en-US"/>
          </a:p>
        </p:txBody>
      </p:sp>
      <p:sp>
        <p:nvSpPr>
          <p:cNvPr id="11" name="Freeform 11"/>
          <p:cNvSpPr/>
          <p:nvPr/>
        </p:nvSpPr>
        <p:spPr>
          <a:xfrm>
            <a:off x="12080927" y="5650355"/>
            <a:ext cx="5744169" cy="3233147"/>
          </a:xfrm>
          <a:custGeom>
            <a:avLst/>
            <a:gdLst/>
            <a:ahLst/>
            <a:cxnLst/>
            <a:rect l="l" t="t" r="r" b="b"/>
            <a:pathLst>
              <a:path w="5744169" h="3233147">
                <a:moveTo>
                  <a:pt x="0" y="0"/>
                </a:moveTo>
                <a:lnTo>
                  <a:pt x="5744169" y="0"/>
                </a:lnTo>
                <a:lnTo>
                  <a:pt x="5744169" y="3233147"/>
                </a:lnTo>
                <a:lnTo>
                  <a:pt x="0" y="3233147"/>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2475795" y="1114893"/>
            <a:ext cx="14113986"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KẾ HOẠCH PHÁ﻿T TRIỂN DỰ ÁN </a:t>
            </a:r>
          </a:p>
        </p:txBody>
      </p:sp>
      <p:sp>
        <p:nvSpPr>
          <p:cNvPr id="13" name="TextBox 13"/>
          <p:cNvSpPr txBox="1"/>
          <p:nvPr/>
        </p:nvSpPr>
        <p:spPr>
          <a:xfrm>
            <a:off x="2059855" y="5001284"/>
            <a:ext cx="9405193" cy="5308248"/>
          </a:xfrm>
          <a:prstGeom prst="rect">
            <a:avLst/>
          </a:prstGeom>
        </p:spPr>
        <p:txBody>
          <a:bodyPr lIns="0" tIns="0" rIns="0" bIns="0" rtlCol="0" anchor="t">
            <a:spAutoFit/>
          </a:bodyPr>
          <a:lstStyle/>
          <a:p>
            <a:pPr>
              <a:lnSpc>
                <a:spcPts val="3175"/>
              </a:lnSpc>
            </a:pPr>
            <a:r>
              <a:rPr lang="en-US" sz="2400" dirty="0" err="1">
                <a:solidFill>
                  <a:srgbClr val="FFFEF2"/>
                </a:solidFill>
                <a:latin typeface="Montserrat Bold"/>
              </a:rPr>
              <a:t>Nhóm</a:t>
            </a:r>
            <a:r>
              <a:rPr lang="en-US" sz="2400" dirty="0">
                <a:solidFill>
                  <a:srgbClr val="FFFEF2"/>
                </a:solidFill>
                <a:latin typeface="Montserrat Bold"/>
              </a:rPr>
              <a:t> </a:t>
            </a:r>
            <a:r>
              <a:rPr lang="en-US" sz="2400" dirty="0" err="1">
                <a:solidFill>
                  <a:srgbClr val="FFFEF2"/>
                </a:solidFill>
                <a:latin typeface="Montserrat Bold"/>
              </a:rPr>
              <a:t>ước</a:t>
            </a:r>
            <a:r>
              <a:rPr lang="en-US" sz="2400" dirty="0">
                <a:solidFill>
                  <a:srgbClr val="FFFEF2"/>
                </a:solidFill>
                <a:latin typeface="Montserrat Bold"/>
              </a:rPr>
              <a:t> </a:t>
            </a:r>
            <a:r>
              <a:rPr lang="en-US" sz="2400" dirty="0" err="1">
                <a:solidFill>
                  <a:srgbClr val="FFFEF2"/>
                </a:solidFill>
                <a:latin typeface="Montserrat Bold"/>
              </a:rPr>
              <a:t>tính</a:t>
            </a:r>
            <a:r>
              <a:rPr lang="en-US" sz="2400" dirty="0">
                <a:solidFill>
                  <a:srgbClr val="FFFEF2"/>
                </a:solidFill>
                <a:latin typeface="Montserrat Bold"/>
              </a:rPr>
              <a:t> </a:t>
            </a:r>
            <a:r>
              <a:rPr lang="en-US" sz="2400" dirty="0" err="1">
                <a:solidFill>
                  <a:srgbClr val="FFFEF2"/>
                </a:solidFill>
                <a:latin typeface="Montserrat Bold"/>
              </a:rPr>
              <a:t>các</a:t>
            </a:r>
            <a:r>
              <a:rPr lang="en-US" sz="2400" dirty="0">
                <a:solidFill>
                  <a:srgbClr val="FFFEF2"/>
                </a:solidFill>
                <a:latin typeface="Montserrat Bold"/>
              </a:rPr>
              <a:t> </a:t>
            </a:r>
            <a:r>
              <a:rPr lang="en-US" sz="2400" dirty="0" err="1">
                <a:solidFill>
                  <a:srgbClr val="FFFEF2"/>
                </a:solidFill>
                <a:latin typeface="Montserrat Bold"/>
              </a:rPr>
              <a:t>khoản</a:t>
            </a:r>
            <a:r>
              <a:rPr lang="en-US" sz="2400" dirty="0">
                <a:solidFill>
                  <a:srgbClr val="FFFEF2"/>
                </a:solidFill>
                <a:latin typeface="Montserrat Bold"/>
              </a:rPr>
              <a:t> chi </a:t>
            </a:r>
            <a:r>
              <a:rPr lang="en-US" sz="2400" dirty="0" err="1">
                <a:solidFill>
                  <a:srgbClr val="FFFEF2"/>
                </a:solidFill>
                <a:latin typeface="Montserrat Bold"/>
              </a:rPr>
              <a:t>phí</a:t>
            </a:r>
            <a:r>
              <a:rPr lang="en-US" sz="2400" dirty="0">
                <a:solidFill>
                  <a:srgbClr val="FFFEF2"/>
                </a:solidFill>
                <a:latin typeface="Montserrat Bold"/>
              </a:rPr>
              <a:t> </a:t>
            </a:r>
            <a:r>
              <a:rPr lang="en-US" sz="2400" dirty="0" err="1">
                <a:solidFill>
                  <a:srgbClr val="FFFEF2"/>
                </a:solidFill>
                <a:latin typeface="Montserrat Bold"/>
              </a:rPr>
              <a:t>phải</a:t>
            </a:r>
            <a:r>
              <a:rPr lang="en-US" sz="2400" dirty="0">
                <a:solidFill>
                  <a:srgbClr val="FFFEF2"/>
                </a:solidFill>
                <a:latin typeface="Montserrat Bold"/>
              </a:rPr>
              <a:t> </a:t>
            </a:r>
            <a:r>
              <a:rPr lang="en-US" sz="2400" dirty="0" err="1">
                <a:solidFill>
                  <a:srgbClr val="FFFEF2"/>
                </a:solidFill>
                <a:latin typeface="Montserrat Bold"/>
              </a:rPr>
              <a:t>bỏ</a:t>
            </a:r>
            <a:r>
              <a:rPr lang="en-US" sz="2400" dirty="0">
                <a:solidFill>
                  <a:srgbClr val="FFFEF2"/>
                </a:solidFill>
                <a:latin typeface="Montserrat Bold"/>
              </a:rPr>
              <a:t> </a:t>
            </a:r>
            <a:r>
              <a:rPr lang="en-US" sz="2400" dirty="0" err="1">
                <a:solidFill>
                  <a:srgbClr val="FFFEF2"/>
                </a:solidFill>
                <a:latin typeface="Montserrat Bold"/>
              </a:rPr>
              <a:t>ra</a:t>
            </a:r>
            <a:endParaRPr lang="en-US" sz="2400" dirty="0">
              <a:solidFill>
                <a:srgbClr val="FFFEF2"/>
              </a:solidFill>
              <a:latin typeface="Montserrat Bold"/>
            </a:endParaRPr>
          </a:p>
          <a:p>
            <a:pPr marL="431224" lvl="1" indent="-215612">
              <a:lnSpc>
                <a:spcPts val="3175"/>
              </a:lnSpc>
              <a:buFont typeface="Arial"/>
              <a:buChar char="•"/>
            </a:pPr>
            <a:r>
              <a:rPr lang="en-US" sz="2400" dirty="0">
                <a:solidFill>
                  <a:srgbClr val="FFFEF2"/>
                </a:solidFill>
                <a:latin typeface="Montserrat"/>
              </a:rPr>
              <a:t>Chi </a:t>
            </a:r>
            <a:r>
              <a:rPr lang="en-US" sz="2400" dirty="0" err="1">
                <a:solidFill>
                  <a:srgbClr val="FFFEF2"/>
                </a:solidFill>
                <a:latin typeface="Montserrat"/>
              </a:rPr>
              <a:t>phí</a:t>
            </a:r>
            <a:r>
              <a:rPr lang="en-US" sz="2400" dirty="0">
                <a:solidFill>
                  <a:srgbClr val="FFFEF2"/>
                </a:solidFill>
                <a:latin typeface="Montserrat"/>
              </a:rPr>
              <a:t> </a:t>
            </a:r>
            <a:r>
              <a:rPr lang="en-US" sz="2400" dirty="0" err="1">
                <a:solidFill>
                  <a:srgbClr val="FFFEF2"/>
                </a:solidFill>
                <a:latin typeface="Montserrat"/>
              </a:rPr>
              <a:t>cho</a:t>
            </a:r>
            <a:r>
              <a:rPr lang="en-US" sz="2400" dirty="0">
                <a:solidFill>
                  <a:srgbClr val="FFFEF2"/>
                </a:solidFill>
                <a:latin typeface="Montserrat"/>
              </a:rPr>
              <a:t> </a:t>
            </a:r>
            <a:r>
              <a:rPr lang="en-US" sz="2400" dirty="0" err="1">
                <a:solidFill>
                  <a:srgbClr val="FFFEF2"/>
                </a:solidFill>
                <a:latin typeface="Montserrat"/>
              </a:rPr>
              <a:t>việc</a:t>
            </a:r>
            <a:r>
              <a:rPr lang="en-US" sz="2400" dirty="0">
                <a:solidFill>
                  <a:srgbClr val="FFFEF2"/>
                </a:solidFill>
                <a:latin typeface="Montserrat"/>
              </a:rPr>
              <a:t> </a:t>
            </a:r>
            <a:r>
              <a:rPr lang="en-US" sz="2400" dirty="0" err="1">
                <a:solidFill>
                  <a:srgbClr val="FFFEF2"/>
                </a:solidFill>
                <a:latin typeface="Montserrat"/>
              </a:rPr>
              <a:t>phát</a:t>
            </a:r>
            <a:r>
              <a:rPr lang="en-US" sz="2400" dirty="0">
                <a:solidFill>
                  <a:srgbClr val="FFFEF2"/>
                </a:solidFill>
                <a:latin typeface="Montserrat"/>
              </a:rPr>
              <a:t> </a:t>
            </a:r>
            <a:r>
              <a:rPr lang="en-US" sz="2400" dirty="0" err="1">
                <a:solidFill>
                  <a:srgbClr val="FFFEF2"/>
                </a:solidFill>
                <a:latin typeface="Montserrat"/>
              </a:rPr>
              <a:t>triển</a:t>
            </a:r>
            <a:r>
              <a:rPr lang="en-US" sz="2400" dirty="0">
                <a:solidFill>
                  <a:srgbClr val="FFFEF2"/>
                </a:solidFill>
                <a:latin typeface="Montserrat"/>
              </a:rPr>
              <a:t> </a:t>
            </a:r>
            <a:r>
              <a:rPr lang="en-US" sz="2400" dirty="0" err="1">
                <a:solidFill>
                  <a:srgbClr val="FFFEF2"/>
                </a:solidFill>
                <a:latin typeface="Montserrat"/>
              </a:rPr>
              <a:t>hệ</a:t>
            </a:r>
            <a:r>
              <a:rPr lang="en-US" sz="2400" dirty="0">
                <a:solidFill>
                  <a:srgbClr val="FFFEF2"/>
                </a:solidFill>
                <a:latin typeface="Montserrat"/>
              </a:rPr>
              <a:t> </a:t>
            </a:r>
            <a:r>
              <a:rPr lang="en-US" sz="2400" dirty="0" err="1">
                <a:solidFill>
                  <a:srgbClr val="FFFEF2"/>
                </a:solidFill>
                <a:latin typeface="Montserrat"/>
              </a:rPr>
              <a:t>thống</a:t>
            </a:r>
            <a:r>
              <a:rPr lang="en-US" sz="2400" dirty="0">
                <a:solidFill>
                  <a:srgbClr val="FFFEF2"/>
                </a:solidFill>
                <a:latin typeface="Montserrat"/>
              </a:rPr>
              <a:t> </a:t>
            </a:r>
            <a:r>
              <a:rPr lang="en-US" sz="2400" dirty="0" err="1">
                <a:solidFill>
                  <a:srgbClr val="FFFEF2"/>
                </a:solidFill>
                <a:latin typeface="Montserrat"/>
              </a:rPr>
              <a:t>phần</a:t>
            </a:r>
            <a:r>
              <a:rPr lang="en-US" sz="2400" dirty="0">
                <a:solidFill>
                  <a:srgbClr val="FFFEF2"/>
                </a:solidFill>
                <a:latin typeface="Montserrat"/>
              </a:rPr>
              <a:t> </a:t>
            </a:r>
            <a:r>
              <a:rPr lang="en-US" sz="2400" dirty="0" err="1">
                <a:solidFill>
                  <a:srgbClr val="FFFEF2"/>
                </a:solidFill>
                <a:latin typeface="Montserrat"/>
              </a:rPr>
              <a:t>mềm</a:t>
            </a:r>
            <a:r>
              <a:rPr lang="en-US" sz="2400" dirty="0">
                <a:solidFill>
                  <a:srgbClr val="FFFEF2"/>
                </a:solidFill>
                <a:latin typeface="Montserrat"/>
              </a:rPr>
              <a:t> HRMs </a:t>
            </a:r>
            <a:r>
              <a:rPr lang="en-US" sz="2400" dirty="0" err="1">
                <a:solidFill>
                  <a:srgbClr val="FFFEF2"/>
                </a:solidFill>
                <a:latin typeface="Montserrat"/>
              </a:rPr>
              <a:t>ước</a:t>
            </a:r>
            <a:r>
              <a:rPr lang="en-US" sz="2400" dirty="0">
                <a:solidFill>
                  <a:srgbClr val="FFFEF2"/>
                </a:solidFill>
                <a:latin typeface="Montserrat"/>
              </a:rPr>
              <a:t> </a:t>
            </a:r>
            <a:r>
              <a:rPr lang="en-US" sz="2400" dirty="0" err="1">
                <a:solidFill>
                  <a:srgbClr val="FFFEF2"/>
                </a:solidFill>
                <a:latin typeface="Montserrat"/>
              </a:rPr>
              <a:t>tính</a:t>
            </a:r>
            <a:r>
              <a:rPr lang="en-US" sz="2400" dirty="0">
                <a:solidFill>
                  <a:srgbClr val="FFFEF2"/>
                </a:solidFill>
                <a:latin typeface="Montserrat"/>
              </a:rPr>
              <a:t>: 500tr.</a:t>
            </a:r>
          </a:p>
          <a:p>
            <a:pPr marL="431224" lvl="1" indent="-215612">
              <a:lnSpc>
                <a:spcPts val="3175"/>
              </a:lnSpc>
              <a:buFont typeface="Arial"/>
              <a:buChar char="•"/>
            </a:pPr>
            <a:r>
              <a:rPr lang="en-US" sz="2400" dirty="0" err="1">
                <a:solidFill>
                  <a:srgbClr val="FFFEF2"/>
                </a:solidFill>
                <a:latin typeface="Montserrat"/>
              </a:rPr>
              <a:t>Ngoài</a:t>
            </a:r>
            <a:r>
              <a:rPr lang="en-US" sz="2400" dirty="0">
                <a:solidFill>
                  <a:srgbClr val="FFFEF2"/>
                </a:solidFill>
                <a:latin typeface="Montserrat"/>
              </a:rPr>
              <a:t> </a:t>
            </a:r>
            <a:r>
              <a:rPr lang="en-US" sz="2400" dirty="0" err="1">
                <a:solidFill>
                  <a:srgbClr val="FFFEF2"/>
                </a:solidFill>
                <a:latin typeface="Montserrat"/>
              </a:rPr>
              <a:t>ra</a:t>
            </a:r>
            <a:r>
              <a:rPr lang="en-US" sz="2400" dirty="0">
                <a:solidFill>
                  <a:srgbClr val="FFFEF2"/>
                </a:solidFill>
                <a:latin typeface="Montserrat"/>
              </a:rPr>
              <a:t>, </a:t>
            </a:r>
            <a:r>
              <a:rPr lang="en-US" sz="2400" dirty="0" err="1">
                <a:solidFill>
                  <a:srgbClr val="FFFEF2"/>
                </a:solidFill>
                <a:latin typeface="Montserrat"/>
              </a:rPr>
              <a:t>để</a:t>
            </a:r>
            <a:r>
              <a:rPr lang="en-US" sz="2400" dirty="0">
                <a:solidFill>
                  <a:srgbClr val="FFFEF2"/>
                </a:solidFill>
                <a:latin typeface="Montserrat"/>
              </a:rPr>
              <a:t> </a:t>
            </a:r>
            <a:r>
              <a:rPr lang="en-US" sz="2400" dirty="0" err="1">
                <a:solidFill>
                  <a:srgbClr val="FFFEF2"/>
                </a:solidFill>
                <a:latin typeface="Montserrat"/>
              </a:rPr>
              <a:t>vận</a:t>
            </a:r>
            <a:r>
              <a:rPr lang="en-US" sz="2400" dirty="0">
                <a:solidFill>
                  <a:srgbClr val="FFFEF2"/>
                </a:solidFill>
                <a:latin typeface="Montserrat"/>
              </a:rPr>
              <a:t> </a:t>
            </a:r>
            <a:r>
              <a:rPr lang="en-US" sz="2400" dirty="0" err="1">
                <a:solidFill>
                  <a:srgbClr val="FFFEF2"/>
                </a:solidFill>
                <a:latin typeface="Montserrat"/>
              </a:rPr>
              <a:t>hành</a:t>
            </a:r>
            <a:r>
              <a:rPr lang="en-US" sz="2400" dirty="0">
                <a:solidFill>
                  <a:srgbClr val="FFFEF2"/>
                </a:solidFill>
                <a:latin typeface="Montserrat"/>
              </a:rPr>
              <a:t> </a:t>
            </a:r>
            <a:r>
              <a:rPr lang="en-US" sz="2400" dirty="0" err="1">
                <a:solidFill>
                  <a:srgbClr val="FFFEF2"/>
                </a:solidFill>
                <a:latin typeface="Montserrat"/>
              </a:rPr>
              <a:t>được</a:t>
            </a:r>
            <a:r>
              <a:rPr lang="en-US" sz="2400" dirty="0">
                <a:solidFill>
                  <a:srgbClr val="FFFEF2"/>
                </a:solidFill>
                <a:latin typeface="Montserrat"/>
              </a:rPr>
              <a:t> </a:t>
            </a:r>
            <a:r>
              <a:rPr lang="en-US" sz="2400" dirty="0" err="1">
                <a:solidFill>
                  <a:srgbClr val="FFFEF2"/>
                </a:solidFill>
                <a:latin typeface="Montserrat"/>
              </a:rPr>
              <a:t>hệ</a:t>
            </a:r>
            <a:r>
              <a:rPr lang="en-US" sz="2400" dirty="0">
                <a:solidFill>
                  <a:srgbClr val="FFFEF2"/>
                </a:solidFill>
                <a:latin typeface="Montserrat"/>
              </a:rPr>
              <a:t> </a:t>
            </a:r>
            <a:r>
              <a:rPr lang="en-US" sz="2400" dirty="0" err="1">
                <a:solidFill>
                  <a:srgbClr val="FFFEF2"/>
                </a:solidFill>
                <a:latin typeface="Montserrat"/>
              </a:rPr>
              <a:t>thống</a:t>
            </a:r>
            <a:r>
              <a:rPr lang="en-US" sz="2400" dirty="0">
                <a:solidFill>
                  <a:srgbClr val="FFFEF2"/>
                </a:solidFill>
                <a:latin typeface="Montserrat"/>
              </a:rPr>
              <a:t> </a:t>
            </a:r>
            <a:r>
              <a:rPr lang="en-US" sz="2400" dirty="0" err="1">
                <a:solidFill>
                  <a:srgbClr val="FFFEF2"/>
                </a:solidFill>
                <a:latin typeface="Montserrat"/>
              </a:rPr>
              <a:t>phần</a:t>
            </a:r>
            <a:r>
              <a:rPr lang="en-US" sz="2400" dirty="0">
                <a:solidFill>
                  <a:srgbClr val="FFFEF2"/>
                </a:solidFill>
                <a:latin typeface="Montserrat"/>
              </a:rPr>
              <a:t> </a:t>
            </a:r>
            <a:r>
              <a:rPr lang="en-US" sz="2400" dirty="0" err="1">
                <a:solidFill>
                  <a:srgbClr val="FFFEF2"/>
                </a:solidFill>
                <a:latin typeface="Montserrat"/>
              </a:rPr>
              <a:t>mềm</a:t>
            </a:r>
            <a:r>
              <a:rPr lang="en-US" sz="2400" dirty="0">
                <a:solidFill>
                  <a:srgbClr val="FFFEF2"/>
                </a:solidFill>
                <a:latin typeface="Montserrat"/>
              </a:rPr>
              <a:t> </a:t>
            </a:r>
            <a:r>
              <a:rPr lang="en-US" sz="2400" dirty="0" err="1">
                <a:solidFill>
                  <a:srgbClr val="FFFEF2"/>
                </a:solidFill>
                <a:latin typeface="Montserrat"/>
              </a:rPr>
              <a:t>đòi</a:t>
            </a:r>
            <a:r>
              <a:rPr lang="en-US" sz="2400" dirty="0">
                <a:solidFill>
                  <a:srgbClr val="FFFEF2"/>
                </a:solidFill>
                <a:latin typeface="Montserrat"/>
              </a:rPr>
              <a:t> </a:t>
            </a:r>
            <a:r>
              <a:rPr lang="en-US" sz="2400" dirty="0" err="1">
                <a:solidFill>
                  <a:srgbClr val="FFFEF2"/>
                </a:solidFill>
                <a:latin typeface="Montserrat"/>
              </a:rPr>
              <a:t>hỏi</a:t>
            </a:r>
            <a:r>
              <a:rPr lang="en-US" sz="2400" dirty="0">
                <a:solidFill>
                  <a:srgbClr val="FFFEF2"/>
                </a:solidFill>
                <a:latin typeface="Montserrat"/>
              </a:rPr>
              <a:t> </a:t>
            </a:r>
            <a:r>
              <a:rPr lang="en-US" sz="2400" dirty="0" err="1">
                <a:solidFill>
                  <a:srgbClr val="FFFEF2"/>
                </a:solidFill>
                <a:latin typeface="Montserrat"/>
              </a:rPr>
              <a:t>có</a:t>
            </a:r>
            <a:r>
              <a:rPr lang="en-US" sz="2400" dirty="0">
                <a:solidFill>
                  <a:srgbClr val="FFFEF2"/>
                </a:solidFill>
                <a:latin typeface="Montserrat"/>
              </a:rPr>
              <a:t> </a:t>
            </a:r>
            <a:r>
              <a:rPr lang="en-US" sz="2400" dirty="0" err="1">
                <a:solidFill>
                  <a:srgbClr val="FFFEF2"/>
                </a:solidFill>
                <a:latin typeface="Montserrat"/>
              </a:rPr>
              <a:t>các</a:t>
            </a:r>
            <a:r>
              <a:rPr lang="en-US" sz="2400" dirty="0">
                <a:solidFill>
                  <a:srgbClr val="FFFEF2"/>
                </a:solidFill>
                <a:latin typeface="Montserrat"/>
              </a:rPr>
              <a:t> </a:t>
            </a:r>
            <a:r>
              <a:rPr lang="en-US" sz="2400" dirty="0" err="1">
                <a:solidFill>
                  <a:srgbClr val="FFFEF2"/>
                </a:solidFill>
                <a:latin typeface="Montserrat"/>
              </a:rPr>
              <a:t>khoản</a:t>
            </a:r>
            <a:r>
              <a:rPr lang="en-US" sz="2400" dirty="0">
                <a:solidFill>
                  <a:srgbClr val="FFFEF2"/>
                </a:solidFill>
                <a:latin typeface="Montserrat"/>
              </a:rPr>
              <a:t> chi </a:t>
            </a:r>
            <a:r>
              <a:rPr lang="en-US" sz="2400" dirty="0" err="1">
                <a:solidFill>
                  <a:srgbClr val="FFFEF2"/>
                </a:solidFill>
                <a:latin typeface="Montserrat"/>
              </a:rPr>
              <a:t>phí</a:t>
            </a:r>
            <a:r>
              <a:rPr lang="en-US" sz="2400" dirty="0">
                <a:solidFill>
                  <a:srgbClr val="FFFEF2"/>
                </a:solidFill>
                <a:latin typeface="Montserrat"/>
              </a:rPr>
              <a:t> </a:t>
            </a:r>
            <a:r>
              <a:rPr lang="en-US" sz="2400" dirty="0" err="1">
                <a:solidFill>
                  <a:srgbClr val="FFFEF2"/>
                </a:solidFill>
                <a:latin typeface="Montserrat"/>
              </a:rPr>
              <a:t>để</a:t>
            </a:r>
            <a:r>
              <a:rPr lang="en-US" sz="2400" dirty="0">
                <a:solidFill>
                  <a:srgbClr val="FFFEF2"/>
                </a:solidFill>
                <a:latin typeface="Montserrat"/>
              </a:rPr>
              <a:t> </a:t>
            </a:r>
            <a:r>
              <a:rPr lang="en-US" sz="2400" dirty="0" err="1">
                <a:solidFill>
                  <a:srgbClr val="FFFEF2"/>
                </a:solidFill>
                <a:latin typeface="Montserrat"/>
              </a:rPr>
              <a:t>duy</a:t>
            </a:r>
            <a:r>
              <a:rPr lang="en-US" sz="2400" dirty="0">
                <a:solidFill>
                  <a:srgbClr val="FFFEF2"/>
                </a:solidFill>
                <a:latin typeface="Montserrat"/>
              </a:rPr>
              <a:t> </a:t>
            </a:r>
            <a:r>
              <a:rPr lang="en-US" sz="2400" dirty="0" err="1">
                <a:solidFill>
                  <a:srgbClr val="FFFEF2"/>
                </a:solidFill>
                <a:latin typeface="Montserrat"/>
              </a:rPr>
              <a:t>trì</a:t>
            </a:r>
            <a:r>
              <a:rPr lang="en-US" sz="2400" dirty="0">
                <a:solidFill>
                  <a:srgbClr val="FFFEF2"/>
                </a:solidFill>
                <a:latin typeface="Montserrat"/>
              </a:rPr>
              <a:t>.</a:t>
            </a:r>
          </a:p>
          <a:p>
            <a:pPr>
              <a:lnSpc>
                <a:spcPts val="3175"/>
              </a:lnSpc>
            </a:pPr>
            <a:endParaRPr lang="en-US" sz="2400" dirty="0">
              <a:solidFill>
                <a:srgbClr val="FFFEF2"/>
              </a:solidFill>
              <a:latin typeface="Montserrat"/>
            </a:endParaRPr>
          </a:p>
          <a:p>
            <a:pPr>
              <a:lnSpc>
                <a:spcPts val="3175"/>
              </a:lnSpc>
            </a:pPr>
            <a:r>
              <a:rPr lang="en-US" sz="2400" dirty="0">
                <a:solidFill>
                  <a:srgbClr val="FFFEF2"/>
                </a:solidFill>
                <a:latin typeface="Montserrat Bold"/>
              </a:rPr>
              <a:t>Sau </a:t>
            </a:r>
            <a:r>
              <a:rPr lang="en-US" sz="2400" dirty="0" err="1">
                <a:solidFill>
                  <a:srgbClr val="FFFEF2"/>
                </a:solidFill>
                <a:latin typeface="Montserrat Bold"/>
              </a:rPr>
              <a:t>khi</a:t>
            </a:r>
            <a:r>
              <a:rPr lang="en-US" sz="2400" dirty="0">
                <a:solidFill>
                  <a:srgbClr val="FFFEF2"/>
                </a:solidFill>
                <a:latin typeface="Montserrat Bold"/>
              </a:rPr>
              <a:t> </a:t>
            </a:r>
            <a:r>
              <a:rPr lang="en-US" sz="2400" dirty="0" err="1">
                <a:solidFill>
                  <a:srgbClr val="FFFEF2"/>
                </a:solidFill>
                <a:latin typeface="Montserrat Bold"/>
              </a:rPr>
              <a:t>đưa</a:t>
            </a:r>
            <a:r>
              <a:rPr lang="en-US" sz="2400" dirty="0">
                <a:solidFill>
                  <a:srgbClr val="FFFEF2"/>
                </a:solidFill>
                <a:latin typeface="Montserrat Bold"/>
              </a:rPr>
              <a:t> </a:t>
            </a:r>
            <a:r>
              <a:rPr lang="en-US" sz="2400" dirty="0" err="1">
                <a:solidFill>
                  <a:srgbClr val="FFFEF2"/>
                </a:solidFill>
                <a:latin typeface="Montserrat Bold"/>
              </a:rPr>
              <a:t>hệ</a:t>
            </a:r>
            <a:r>
              <a:rPr lang="en-US" sz="2400" dirty="0">
                <a:solidFill>
                  <a:srgbClr val="FFFEF2"/>
                </a:solidFill>
                <a:latin typeface="Montserrat Bold"/>
              </a:rPr>
              <a:t> </a:t>
            </a:r>
            <a:r>
              <a:rPr lang="en-US" sz="2400" dirty="0" err="1">
                <a:solidFill>
                  <a:srgbClr val="FFFEF2"/>
                </a:solidFill>
                <a:latin typeface="Montserrat Bold"/>
              </a:rPr>
              <a:t>thống</a:t>
            </a:r>
            <a:r>
              <a:rPr lang="en-US" sz="2400" dirty="0">
                <a:solidFill>
                  <a:srgbClr val="FFFEF2"/>
                </a:solidFill>
                <a:latin typeface="Montserrat Bold"/>
              </a:rPr>
              <a:t> </a:t>
            </a:r>
            <a:r>
              <a:rPr lang="en-US" sz="2400" dirty="0" err="1">
                <a:solidFill>
                  <a:srgbClr val="FFFEF2"/>
                </a:solidFill>
                <a:latin typeface="Montserrat Bold"/>
              </a:rPr>
              <a:t>vào</a:t>
            </a:r>
            <a:r>
              <a:rPr lang="en-US" sz="2400" dirty="0">
                <a:solidFill>
                  <a:srgbClr val="FFFEF2"/>
                </a:solidFill>
                <a:latin typeface="Montserrat Bold"/>
              </a:rPr>
              <a:t> </a:t>
            </a:r>
            <a:r>
              <a:rPr lang="en-US" sz="2400" dirty="0" err="1">
                <a:solidFill>
                  <a:srgbClr val="FFFEF2"/>
                </a:solidFill>
                <a:latin typeface="Montserrat Bold"/>
              </a:rPr>
              <a:t>hoạt</a:t>
            </a:r>
            <a:r>
              <a:rPr lang="en-US" sz="2400" dirty="0">
                <a:solidFill>
                  <a:srgbClr val="FFFEF2"/>
                </a:solidFill>
                <a:latin typeface="Montserrat Bold"/>
              </a:rPr>
              <a:t> </a:t>
            </a:r>
            <a:r>
              <a:rPr lang="en-US" sz="2400" dirty="0" err="1">
                <a:solidFill>
                  <a:srgbClr val="FFFEF2"/>
                </a:solidFill>
                <a:latin typeface="Montserrat Bold"/>
              </a:rPr>
              <a:t>động</a:t>
            </a:r>
            <a:endParaRPr lang="en-US" sz="2400" dirty="0">
              <a:solidFill>
                <a:srgbClr val="FFFEF2"/>
              </a:solidFill>
              <a:latin typeface="Montserrat Bold"/>
            </a:endParaRPr>
          </a:p>
          <a:p>
            <a:pPr marL="431224" lvl="1" indent="-215612">
              <a:lnSpc>
                <a:spcPts val="3175"/>
              </a:lnSpc>
              <a:buFont typeface="Arial"/>
              <a:buChar char="•"/>
            </a:pPr>
            <a:r>
              <a:rPr lang="en-US" sz="2400" dirty="0" err="1">
                <a:solidFill>
                  <a:srgbClr val="FFFEF2"/>
                </a:solidFill>
                <a:latin typeface="Montserrat"/>
              </a:rPr>
              <a:t>Cần</a:t>
            </a:r>
            <a:r>
              <a:rPr lang="en-US" sz="2400" dirty="0">
                <a:solidFill>
                  <a:srgbClr val="FFFEF2"/>
                </a:solidFill>
                <a:latin typeface="Montserrat"/>
              </a:rPr>
              <a:t> </a:t>
            </a:r>
            <a:r>
              <a:rPr lang="en-US" sz="2400" dirty="0" err="1">
                <a:solidFill>
                  <a:srgbClr val="FFFEF2"/>
                </a:solidFill>
                <a:latin typeface="Montserrat"/>
              </a:rPr>
              <a:t>có</a:t>
            </a:r>
            <a:r>
              <a:rPr lang="en-US" sz="2400" dirty="0">
                <a:solidFill>
                  <a:srgbClr val="FFFEF2"/>
                </a:solidFill>
                <a:latin typeface="Montserrat"/>
              </a:rPr>
              <a:t> </a:t>
            </a:r>
            <a:r>
              <a:rPr lang="en-US" sz="2400" dirty="0" err="1">
                <a:solidFill>
                  <a:srgbClr val="FFFEF2"/>
                </a:solidFill>
                <a:latin typeface="Montserrat"/>
              </a:rPr>
              <a:t>đội</a:t>
            </a:r>
            <a:r>
              <a:rPr lang="en-US" sz="2400" dirty="0">
                <a:solidFill>
                  <a:srgbClr val="FFFEF2"/>
                </a:solidFill>
                <a:latin typeface="Montserrat"/>
              </a:rPr>
              <a:t> </a:t>
            </a:r>
            <a:r>
              <a:rPr lang="en-US" sz="2400" dirty="0" err="1">
                <a:solidFill>
                  <a:srgbClr val="FFFEF2"/>
                </a:solidFill>
                <a:latin typeface="Montserrat"/>
              </a:rPr>
              <a:t>ngũ</a:t>
            </a:r>
            <a:r>
              <a:rPr lang="en-US" sz="2400" dirty="0">
                <a:solidFill>
                  <a:srgbClr val="FFFEF2"/>
                </a:solidFill>
                <a:latin typeface="Montserrat"/>
              </a:rPr>
              <a:t> </a:t>
            </a:r>
            <a:r>
              <a:rPr lang="en-US" sz="2400" dirty="0" err="1">
                <a:solidFill>
                  <a:srgbClr val="FFFEF2"/>
                </a:solidFill>
                <a:latin typeface="Montserrat"/>
              </a:rPr>
              <a:t>nhân</a:t>
            </a:r>
            <a:r>
              <a:rPr lang="en-US" sz="2400" dirty="0">
                <a:solidFill>
                  <a:srgbClr val="FFFEF2"/>
                </a:solidFill>
                <a:latin typeface="Montserrat"/>
              </a:rPr>
              <a:t> </a:t>
            </a:r>
            <a:r>
              <a:rPr lang="en-US" sz="2400" dirty="0" err="1">
                <a:solidFill>
                  <a:srgbClr val="FFFEF2"/>
                </a:solidFill>
                <a:latin typeface="Montserrat"/>
              </a:rPr>
              <a:t>viên</a:t>
            </a:r>
            <a:r>
              <a:rPr lang="en-US" sz="2400" dirty="0">
                <a:solidFill>
                  <a:srgbClr val="FFFEF2"/>
                </a:solidFill>
                <a:latin typeface="Montserrat"/>
              </a:rPr>
              <a:t> </a:t>
            </a:r>
            <a:r>
              <a:rPr lang="en-US" sz="2400" dirty="0" err="1">
                <a:solidFill>
                  <a:srgbClr val="FFFEF2"/>
                </a:solidFill>
                <a:latin typeface="Montserrat"/>
              </a:rPr>
              <a:t>có</a:t>
            </a:r>
            <a:r>
              <a:rPr lang="en-US" sz="2400" dirty="0">
                <a:solidFill>
                  <a:srgbClr val="FFFEF2"/>
                </a:solidFill>
                <a:latin typeface="Montserrat"/>
              </a:rPr>
              <a:t> </a:t>
            </a:r>
            <a:r>
              <a:rPr lang="en-US" sz="2400" dirty="0" err="1">
                <a:solidFill>
                  <a:srgbClr val="FFFEF2"/>
                </a:solidFill>
                <a:latin typeface="Montserrat"/>
              </a:rPr>
              <a:t>kinh</a:t>
            </a:r>
            <a:r>
              <a:rPr lang="en-US" sz="2400" dirty="0">
                <a:solidFill>
                  <a:srgbClr val="FFFEF2"/>
                </a:solidFill>
                <a:latin typeface="Montserrat"/>
              </a:rPr>
              <a:t> </a:t>
            </a:r>
            <a:r>
              <a:rPr lang="en-US" sz="2400" dirty="0" err="1">
                <a:solidFill>
                  <a:srgbClr val="FFFEF2"/>
                </a:solidFill>
                <a:latin typeface="Montserrat"/>
              </a:rPr>
              <a:t>nghiệm</a:t>
            </a:r>
            <a:r>
              <a:rPr lang="en-US" sz="2400" dirty="0">
                <a:solidFill>
                  <a:srgbClr val="FFFEF2"/>
                </a:solidFill>
                <a:latin typeface="Montserrat"/>
              </a:rPr>
              <a:t> </a:t>
            </a:r>
            <a:r>
              <a:rPr lang="en-US" sz="2400" dirty="0" err="1">
                <a:solidFill>
                  <a:srgbClr val="FFFEF2"/>
                </a:solidFill>
                <a:latin typeface="Montserrat"/>
              </a:rPr>
              <a:t>về</a:t>
            </a:r>
            <a:r>
              <a:rPr lang="en-US" sz="2400" dirty="0">
                <a:solidFill>
                  <a:srgbClr val="FFFEF2"/>
                </a:solidFill>
                <a:latin typeface="Montserrat"/>
              </a:rPr>
              <a:t> ERP </a:t>
            </a:r>
            <a:r>
              <a:rPr lang="en-US" sz="2400" dirty="0" err="1">
                <a:solidFill>
                  <a:srgbClr val="FFFEF2"/>
                </a:solidFill>
                <a:latin typeface="Montserrat"/>
              </a:rPr>
              <a:t>để</a:t>
            </a:r>
            <a:r>
              <a:rPr lang="en-US" sz="2400" dirty="0">
                <a:solidFill>
                  <a:srgbClr val="FFFEF2"/>
                </a:solidFill>
                <a:latin typeface="Montserrat"/>
              </a:rPr>
              <a:t> </a:t>
            </a:r>
            <a:r>
              <a:rPr lang="en-US" sz="2400" dirty="0" err="1">
                <a:solidFill>
                  <a:srgbClr val="FFFEF2"/>
                </a:solidFill>
                <a:latin typeface="Montserrat"/>
              </a:rPr>
              <a:t>phân</a:t>
            </a:r>
            <a:r>
              <a:rPr lang="en-US" sz="2400" dirty="0">
                <a:solidFill>
                  <a:srgbClr val="FFFEF2"/>
                </a:solidFill>
                <a:latin typeface="Montserrat"/>
              </a:rPr>
              <a:t> </a:t>
            </a:r>
            <a:r>
              <a:rPr lang="en-US" sz="2400" dirty="0" err="1">
                <a:solidFill>
                  <a:srgbClr val="FFFEF2"/>
                </a:solidFill>
                <a:latin typeface="Montserrat"/>
              </a:rPr>
              <a:t>tích</a:t>
            </a:r>
            <a:r>
              <a:rPr lang="en-US" sz="2400" dirty="0">
                <a:solidFill>
                  <a:srgbClr val="FFFEF2"/>
                </a:solidFill>
                <a:latin typeface="Montserrat"/>
              </a:rPr>
              <a:t>, </a:t>
            </a:r>
            <a:r>
              <a:rPr lang="en-US" sz="2400" dirty="0" err="1">
                <a:solidFill>
                  <a:srgbClr val="FFFEF2"/>
                </a:solidFill>
                <a:latin typeface="Montserrat"/>
              </a:rPr>
              <a:t>vận</a:t>
            </a:r>
            <a:r>
              <a:rPr lang="en-US" sz="2400" dirty="0">
                <a:solidFill>
                  <a:srgbClr val="FFFEF2"/>
                </a:solidFill>
                <a:latin typeface="Montserrat"/>
              </a:rPr>
              <a:t> </a:t>
            </a:r>
            <a:r>
              <a:rPr lang="en-US" sz="2400" dirty="0" err="1">
                <a:solidFill>
                  <a:srgbClr val="FFFEF2"/>
                </a:solidFill>
                <a:latin typeface="Montserrat"/>
              </a:rPr>
              <a:t>hành</a:t>
            </a:r>
            <a:r>
              <a:rPr lang="en-US" sz="2400" dirty="0">
                <a:solidFill>
                  <a:srgbClr val="FFFEF2"/>
                </a:solidFill>
                <a:latin typeface="Montserrat"/>
              </a:rPr>
              <a:t> </a:t>
            </a:r>
            <a:r>
              <a:rPr lang="en-US" sz="2400" dirty="0" err="1">
                <a:solidFill>
                  <a:srgbClr val="FFFEF2"/>
                </a:solidFill>
                <a:latin typeface="Montserrat"/>
              </a:rPr>
              <a:t>hệ</a:t>
            </a:r>
            <a:r>
              <a:rPr lang="en-US" sz="2400" dirty="0">
                <a:solidFill>
                  <a:srgbClr val="FFFEF2"/>
                </a:solidFill>
                <a:latin typeface="Montserrat"/>
              </a:rPr>
              <a:t> </a:t>
            </a:r>
            <a:r>
              <a:rPr lang="en-US" sz="2400" dirty="0" err="1">
                <a:solidFill>
                  <a:srgbClr val="FFFEF2"/>
                </a:solidFill>
                <a:latin typeface="Montserrat"/>
              </a:rPr>
              <a:t>thống</a:t>
            </a:r>
            <a:r>
              <a:rPr lang="en-US" sz="2400" dirty="0">
                <a:solidFill>
                  <a:srgbClr val="FFFEF2"/>
                </a:solidFill>
                <a:latin typeface="Montserrat"/>
              </a:rPr>
              <a:t>. </a:t>
            </a:r>
            <a:r>
              <a:rPr lang="en-US" sz="2400" dirty="0" err="1">
                <a:solidFill>
                  <a:srgbClr val="FFFEF2"/>
                </a:solidFill>
                <a:latin typeface="Montserrat"/>
              </a:rPr>
              <a:t>Mức</a:t>
            </a:r>
            <a:r>
              <a:rPr lang="en-US" sz="2400" dirty="0">
                <a:solidFill>
                  <a:srgbClr val="FFFEF2"/>
                </a:solidFill>
                <a:latin typeface="Montserrat"/>
              </a:rPr>
              <a:t> </a:t>
            </a:r>
            <a:r>
              <a:rPr lang="en-US" sz="2400" dirty="0" err="1">
                <a:solidFill>
                  <a:srgbClr val="FFFEF2"/>
                </a:solidFill>
                <a:latin typeface="Montserrat"/>
              </a:rPr>
              <a:t>lương</a:t>
            </a:r>
            <a:r>
              <a:rPr lang="en-US" sz="2400" dirty="0">
                <a:solidFill>
                  <a:srgbClr val="FFFEF2"/>
                </a:solidFill>
                <a:latin typeface="Montserrat"/>
              </a:rPr>
              <a:t> </a:t>
            </a:r>
            <a:r>
              <a:rPr lang="en-US" sz="2400" dirty="0" err="1">
                <a:solidFill>
                  <a:srgbClr val="FFFEF2"/>
                </a:solidFill>
                <a:latin typeface="Montserrat"/>
              </a:rPr>
              <a:t>mỗi</a:t>
            </a:r>
            <a:r>
              <a:rPr lang="en-US" sz="2400" dirty="0">
                <a:solidFill>
                  <a:srgbClr val="FFFEF2"/>
                </a:solidFill>
                <a:latin typeface="Montserrat"/>
              </a:rPr>
              <a:t> </a:t>
            </a:r>
            <a:r>
              <a:rPr lang="en-US" sz="2400" dirty="0" err="1">
                <a:solidFill>
                  <a:srgbClr val="FFFEF2"/>
                </a:solidFill>
                <a:latin typeface="Montserrat"/>
              </a:rPr>
              <a:t>nhân</a:t>
            </a:r>
            <a:r>
              <a:rPr lang="en-US" sz="2400" dirty="0">
                <a:solidFill>
                  <a:srgbClr val="FFFEF2"/>
                </a:solidFill>
                <a:latin typeface="Montserrat"/>
              </a:rPr>
              <a:t> </a:t>
            </a:r>
            <a:r>
              <a:rPr lang="en-US" sz="2400" dirty="0" err="1">
                <a:solidFill>
                  <a:srgbClr val="FFFEF2"/>
                </a:solidFill>
                <a:latin typeface="Montserrat"/>
              </a:rPr>
              <a:t>viên</a:t>
            </a:r>
            <a:r>
              <a:rPr lang="en-US" sz="2400" dirty="0">
                <a:solidFill>
                  <a:srgbClr val="FFFEF2"/>
                </a:solidFill>
                <a:latin typeface="Montserrat"/>
              </a:rPr>
              <a:t> </a:t>
            </a:r>
            <a:r>
              <a:rPr lang="en-US" sz="2400" dirty="0" err="1">
                <a:solidFill>
                  <a:srgbClr val="FFFEF2"/>
                </a:solidFill>
                <a:latin typeface="Montserrat"/>
              </a:rPr>
              <a:t>trung</a:t>
            </a:r>
            <a:r>
              <a:rPr lang="en-US" sz="2400" dirty="0">
                <a:solidFill>
                  <a:srgbClr val="FFFEF2"/>
                </a:solidFill>
                <a:latin typeface="Montserrat"/>
              </a:rPr>
              <a:t> </a:t>
            </a:r>
            <a:r>
              <a:rPr lang="en-US" sz="2400" dirty="0" err="1">
                <a:solidFill>
                  <a:srgbClr val="FFFEF2"/>
                </a:solidFill>
                <a:latin typeface="Montserrat"/>
              </a:rPr>
              <a:t>bình</a:t>
            </a:r>
            <a:r>
              <a:rPr lang="en-US" sz="2400" dirty="0">
                <a:solidFill>
                  <a:srgbClr val="FFFEF2"/>
                </a:solidFill>
                <a:latin typeface="Montserrat"/>
              </a:rPr>
              <a:t> 15-20 </a:t>
            </a:r>
            <a:r>
              <a:rPr lang="en-US" sz="2400" dirty="0" err="1">
                <a:solidFill>
                  <a:srgbClr val="FFFEF2"/>
                </a:solidFill>
                <a:latin typeface="Montserrat"/>
              </a:rPr>
              <a:t>triệu</a:t>
            </a:r>
            <a:r>
              <a:rPr lang="en-US" sz="2400" dirty="0">
                <a:solidFill>
                  <a:srgbClr val="FFFEF2"/>
                </a:solidFill>
                <a:latin typeface="Montserrat"/>
              </a:rPr>
              <a:t> </a:t>
            </a:r>
            <a:r>
              <a:rPr lang="en-US" sz="2400" dirty="0" err="1">
                <a:solidFill>
                  <a:srgbClr val="FFFEF2"/>
                </a:solidFill>
                <a:latin typeface="Montserrat"/>
              </a:rPr>
              <a:t>đồng</a:t>
            </a:r>
            <a:r>
              <a:rPr lang="en-US" sz="2400" dirty="0">
                <a:solidFill>
                  <a:srgbClr val="FFFEF2"/>
                </a:solidFill>
                <a:latin typeface="Montserrat"/>
              </a:rPr>
              <a:t>/ </a:t>
            </a:r>
            <a:r>
              <a:rPr lang="en-US" sz="2400" dirty="0" err="1">
                <a:solidFill>
                  <a:srgbClr val="FFFEF2"/>
                </a:solidFill>
                <a:latin typeface="Montserrat"/>
              </a:rPr>
              <a:t>tháng</a:t>
            </a:r>
            <a:r>
              <a:rPr lang="en-US" sz="2400" dirty="0">
                <a:solidFill>
                  <a:srgbClr val="FFFEF2"/>
                </a:solidFill>
                <a:latin typeface="Montserrat"/>
              </a:rPr>
              <a:t>.</a:t>
            </a:r>
          </a:p>
          <a:p>
            <a:pPr marL="431224" lvl="1" indent="-215612">
              <a:lnSpc>
                <a:spcPts val="3175"/>
              </a:lnSpc>
              <a:buFont typeface="Arial"/>
              <a:buChar char="•"/>
            </a:pPr>
            <a:r>
              <a:rPr lang="en-US" sz="2400" dirty="0">
                <a:solidFill>
                  <a:srgbClr val="FFFEF2"/>
                </a:solidFill>
                <a:latin typeface="Montserrat"/>
              </a:rPr>
              <a:t>Chi </a:t>
            </a:r>
            <a:r>
              <a:rPr lang="en-US" sz="2400" dirty="0" err="1">
                <a:solidFill>
                  <a:srgbClr val="FFFEF2"/>
                </a:solidFill>
                <a:latin typeface="Montserrat"/>
              </a:rPr>
              <a:t>phí</a:t>
            </a:r>
            <a:r>
              <a:rPr lang="en-US" sz="2400" dirty="0">
                <a:solidFill>
                  <a:srgbClr val="FFFEF2"/>
                </a:solidFill>
                <a:latin typeface="Montserrat"/>
              </a:rPr>
              <a:t> </a:t>
            </a:r>
            <a:r>
              <a:rPr lang="en-US" sz="2400" dirty="0" err="1">
                <a:solidFill>
                  <a:srgbClr val="FFFEF2"/>
                </a:solidFill>
                <a:latin typeface="Montserrat"/>
              </a:rPr>
              <a:t>bảo</a:t>
            </a:r>
            <a:r>
              <a:rPr lang="en-US" sz="2400" dirty="0">
                <a:solidFill>
                  <a:srgbClr val="FFFEF2"/>
                </a:solidFill>
                <a:latin typeface="Montserrat"/>
              </a:rPr>
              <a:t> </a:t>
            </a:r>
            <a:r>
              <a:rPr lang="en-US" sz="2400" dirty="0" err="1">
                <a:solidFill>
                  <a:srgbClr val="FFFEF2"/>
                </a:solidFill>
                <a:latin typeface="Montserrat"/>
              </a:rPr>
              <a:t>trì</a:t>
            </a:r>
            <a:r>
              <a:rPr lang="en-US" sz="2400" dirty="0">
                <a:solidFill>
                  <a:srgbClr val="FFFEF2"/>
                </a:solidFill>
                <a:latin typeface="Montserrat"/>
              </a:rPr>
              <a:t>, </a:t>
            </a:r>
            <a:r>
              <a:rPr lang="en-US" sz="2400" dirty="0" err="1">
                <a:solidFill>
                  <a:srgbClr val="FFFEF2"/>
                </a:solidFill>
                <a:latin typeface="Montserrat"/>
              </a:rPr>
              <a:t>nâng</a:t>
            </a:r>
            <a:r>
              <a:rPr lang="en-US" sz="2400" dirty="0">
                <a:solidFill>
                  <a:srgbClr val="FFFEF2"/>
                </a:solidFill>
                <a:latin typeface="Montserrat"/>
              </a:rPr>
              <a:t> </a:t>
            </a:r>
            <a:r>
              <a:rPr lang="en-US" sz="2400" dirty="0" err="1">
                <a:solidFill>
                  <a:srgbClr val="FFFEF2"/>
                </a:solidFill>
                <a:latin typeface="Montserrat"/>
              </a:rPr>
              <a:t>cấp</a:t>
            </a:r>
            <a:r>
              <a:rPr lang="en-US" sz="2400" dirty="0">
                <a:solidFill>
                  <a:srgbClr val="FFFEF2"/>
                </a:solidFill>
                <a:latin typeface="Montserrat"/>
              </a:rPr>
              <a:t> </a:t>
            </a:r>
            <a:r>
              <a:rPr lang="en-US" sz="2400" dirty="0" err="1">
                <a:solidFill>
                  <a:srgbClr val="FFFEF2"/>
                </a:solidFill>
                <a:latin typeface="Montserrat"/>
              </a:rPr>
              <a:t>phần</a:t>
            </a:r>
            <a:r>
              <a:rPr lang="en-US" sz="2400" dirty="0">
                <a:solidFill>
                  <a:srgbClr val="FFFEF2"/>
                </a:solidFill>
                <a:latin typeface="Montserrat"/>
              </a:rPr>
              <a:t> </a:t>
            </a:r>
            <a:r>
              <a:rPr lang="en-US" sz="2400" dirty="0" err="1">
                <a:solidFill>
                  <a:srgbClr val="FFFEF2"/>
                </a:solidFill>
                <a:latin typeface="Montserrat"/>
              </a:rPr>
              <a:t>mềm</a:t>
            </a:r>
            <a:r>
              <a:rPr lang="en-US" sz="2400" dirty="0">
                <a:solidFill>
                  <a:srgbClr val="FFFEF2"/>
                </a:solidFill>
                <a:latin typeface="Montserrat"/>
              </a:rPr>
              <a:t> </a:t>
            </a:r>
            <a:r>
              <a:rPr lang="en-US" sz="2400" dirty="0" err="1">
                <a:solidFill>
                  <a:srgbClr val="FFFEF2"/>
                </a:solidFill>
                <a:latin typeface="Montserrat"/>
              </a:rPr>
              <a:t>hàng</a:t>
            </a:r>
            <a:r>
              <a:rPr lang="en-US" sz="2400" dirty="0">
                <a:solidFill>
                  <a:srgbClr val="FFFEF2"/>
                </a:solidFill>
                <a:latin typeface="Montserrat"/>
              </a:rPr>
              <a:t> </a:t>
            </a:r>
            <a:r>
              <a:rPr lang="en-US" sz="2400" dirty="0" err="1">
                <a:solidFill>
                  <a:srgbClr val="FFFEF2"/>
                </a:solidFill>
                <a:latin typeface="Montserrat"/>
              </a:rPr>
              <a:t>năm</a:t>
            </a:r>
            <a:r>
              <a:rPr lang="en-US" sz="2400" dirty="0">
                <a:solidFill>
                  <a:srgbClr val="FFFEF2"/>
                </a:solidFill>
                <a:latin typeface="Montserrat"/>
              </a:rPr>
              <a:t>: 10% </a:t>
            </a:r>
            <a:r>
              <a:rPr lang="en-US" sz="2400" dirty="0" err="1">
                <a:solidFill>
                  <a:srgbClr val="FFFEF2"/>
                </a:solidFill>
                <a:latin typeface="Montserrat"/>
              </a:rPr>
              <a:t>giá</a:t>
            </a:r>
            <a:r>
              <a:rPr lang="en-US" sz="2400" dirty="0">
                <a:solidFill>
                  <a:srgbClr val="FFFEF2"/>
                </a:solidFill>
                <a:latin typeface="Montserrat"/>
              </a:rPr>
              <a:t> </a:t>
            </a:r>
            <a:r>
              <a:rPr lang="en-US" sz="2400" dirty="0" err="1">
                <a:solidFill>
                  <a:srgbClr val="FFFEF2"/>
                </a:solidFill>
                <a:latin typeface="Montserrat"/>
              </a:rPr>
              <a:t>trị</a:t>
            </a:r>
            <a:r>
              <a:rPr lang="en-US" sz="2400" dirty="0">
                <a:solidFill>
                  <a:srgbClr val="FFFEF2"/>
                </a:solidFill>
                <a:latin typeface="Montserrat"/>
              </a:rPr>
              <a:t> </a:t>
            </a:r>
            <a:r>
              <a:rPr lang="en-US" sz="2400" dirty="0" err="1">
                <a:solidFill>
                  <a:srgbClr val="FFFEF2"/>
                </a:solidFill>
                <a:latin typeface="Montserrat"/>
              </a:rPr>
              <a:t>phần</a:t>
            </a:r>
            <a:r>
              <a:rPr lang="en-US" sz="2400" dirty="0">
                <a:solidFill>
                  <a:srgbClr val="FFFEF2"/>
                </a:solidFill>
                <a:latin typeface="Montserrat"/>
              </a:rPr>
              <a:t> </a:t>
            </a:r>
            <a:r>
              <a:rPr lang="en-US" sz="2400" dirty="0" err="1">
                <a:solidFill>
                  <a:srgbClr val="FFFEF2"/>
                </a:solidFill>
                <a:latin typeface="Montserrat"/>
              </a:rPr>
              <a:t>mềm</a:t>
            </a:r>
            <a:r>
              <a:rPr lang="en-US" sz="2400" dirty="0">
                <a:solidFill>
                  <a:srgbClr val="FFFEF2"/>
                </a:solidFill>
                <a:latin typeface="Montserrat"/>
              </a:rPr>
              <a:t>: 50tr.</a:t>
            </a:r>
          </a:p>
          <a:p>
            <a:pPr>
              <a:lnSpc>
                <a:spcPts val="3175"/>
              </a:lnSpc>
            </a:pPr>
            <a:endParaRPr lang="en-US" sz="2400" dirty="0">
              <a:solidFill>
                <a:srgbClr val="FFFEF2"/>
              </a:solidFill>
              <a:latin typeface="Montserrat"/>
            </a:endParaRPr>
          </a:p>
        </p:txBody>
      </p:sp>
      <p:sp>
        <p:nvSpPr>
          <p:cNvPr id="14" name="TextBox 14"/>
          <p:cNvSpPr txBox="1"/>
          <p:nvPr/>
        </p:nvSpPr>
        <p:spPr>
          <a:xfrm>
            <a:off x="2303599" y="4167218"/>
            <a:ext cx="5093191" cy="669925"/>
          </a:xfrm>
          <a:prstGeom prst="rect">
            <a:avLst/>
          </a:prstGeom>
        </p:spPr>
        <p:txBody>
          <a:bodyPr lIns="0" tIns="0" rIns="0" bIns="0" rtlCol="0" anchor="t">
            <a:spAutoFit/>
          </a:bodyPr>
          <a:lstStyle/>
          <a:p>
            <a:pPr>
              <a:lnSpc>
                <a:spcPts val="5599"/>
              </a:lnSpc>
              <a:spcBef>
                <a:spcPct val="0"/>
              </a:spcBef>
            </a:pPr>
            <a:r>
              <a:rPr lang="en-US" sz="3999" spc="195" dirty="0">
                <a:solidFill>
                  <a:srgbClr val="FFFEF2"/>
                </a:solidFill>
                <a:latin typeface="Montserrat Ultra-Bold"/>
              </a:rPr>
              <a:t>CHI PHÍ DỰ TRÙ</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2222224" y="1080752"/>
            <a:ext cx="1384355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KẾ HOẠCH PHÁT TRIỂN DỰ ÁN </a:t>
            </a:r>
          </a:p>
        </p:txBody>
      </p:sp>
      <p:grpSp>
        <p:nvGrpSpPr>
          <p:cNvPr id="3" name="Group 3"/>
          <p:cNvGrpSpPr/>
          <p:nvPr/>
        </p:nvGrpSpPr>
        <p:grpSpPr>
          <a:xfrm>
            <a:off x="1011255" y="3263512"/>
            <a:ext cx="3266065" cy="2467851"/>
            <a:chOff x="0" y="0"/>
            <a:chExt cx="860198" cy="649969"/>
          </a:xfrm>
        </p:grpSpPr>
        <p:sp>
          <p:nvSpPr>
            <p:cNvPr id="4" name="Freeform 4"/>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38718" y="5114077"/>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1 tuần</a:t>
            </a:r>
          </a:p>
        </p:txBody>
      </p:sp>
      <p:sp>
        <p:nvSpPr>
          <p:cNvPr id="7" name="TextBox 7"/>
          <p:cNvSpPr txBox="1"/>
          <p:nvPr/>
        </p:nvSpPr>
        <p:spPr>
          <a:xfrm>
            <a:off x="813963" y="3523611"/>
            <a:ext cx="3660648" cy="727710"/>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1</a:t>
            </a:r>
          </a:p>
          <a:p>
            <a:pPr algn="ctr">
              <a:lnSpc>
                <a:spcPts val="2800"/>
              </a:lnSpc>
              <a:spcBef>
                <a:spcPct val="0"/>
              </a:spcBef>
            </a:pPr>
            <a:r>
              <a:rPr lang="en-US" sz="2000" spc="98">
                <a:solidFill>
                  <a:srgbClr val="FFFEF2"/>
                </a:solidFill>
                <a:latin typeface="Montserrat Ultra-Bold"/>
              </a:rPr>
              <a:t>CHUẨN BỊ DỰ ÁN</a:t>
            </a:r>
          </a:p>
        </p:txBody>
      </p:sp>
      <p:sp>
        <p:nvSpPr>
          <p:cNvPr id="8" name="Freeform 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5266306" y="3228308"/>
            <a:ext cx="3266065" cy="2467851"/>
            <a:chOff x="0" y="0"/>
            <a:chExt cx="860198" cy="649969"/>
          </a:xfrm>
        </p:grpSpPr>
        <p:sp>
          <p:nvSpPr>
            <p:cNvPr id="10" name="Freeform 10"/>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517760" y="5114077"/>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1 tuần</a:t>
            </a:r>
          </a:p>
        </p:txBody>
      </p:sp>
      <p:sp>
        <p:nvSpPr>
          <p:cNvPr id="13" name="TextBox 13"/>
          <p:cNvSpPr txBox="1"/>
          <p:nvPr/>
        </p:nvSpPr>
        <p:spPr>
          <a:xfrm>
            <a:off x="5216020" y="3523611"/>
            <a:ext cx="3366638" cy="1153795"/>
          </a:xfrm>
          <a:prstGeom prst="rect">
            <a:avLst/>
          </a:prstGeom>
        </p:spPr>
        <p:txBody>
          <a:bodyPr lIns="0" tIns="0" rIns="0" bIns="0" rtlCol="0" anchor="t">
            <a:spAutoFit/>
          </a:bodyPr>
          <a:lstStyle/>
          <a:p>
            <a:pPr algn="ctr">
              <a:lnSpc>
                <a:spcPts val="3079"/>
              </a:lnSpc>
            </a:pPr>
            <a:r>
              <a:rPr lang="en-US" sz="2199" spc="107" dirty="0">
                <a:solidFill>
                  <a:srgbClr val="FFFEF2"/>
                </a:solidFill>
                <a:latin typeface="Montserrat Ultra-Bold"/>
              </a:rPr>
              <a:t>BƯỚC 2</a:t>
            </a:r>
          </a:p>
          <a:p>
            <a:pPr algn="ctr">
              <a:lnSpc>
                <a:spcPts val="3079"/>
              </a:lnSpc>
              <a:spcBef>
                <a:spcPct val="0"/>
              </a:spcBef>
            </a:pPr>
            <a:r>
              <a:rPr lang="en-US" sz="2199" spc="107" dirty="0">
                <a:solidFill>
                  <a:srgbClr val="FFFEF2"/>
                </a:solidFill>
                <a:latin typeface="Montserrat Ultra-Bold"/>
              </a:rPr>
              <a:t>XÁC ĐỊNH CÁC YÊU CẦU VÀ MỤC TIÊU</a:t>
            </a:r>
          </a:p>
        </p:txBody>
      </p:sp>
      <p:grpSp>
        <p:nvGrpSpPr>
          <p:cNvPr id="14" name="Group 14"/>
          <p:cNvGrpSpPr/>
          <p:nvPr/>
        </p:nvGrpSpPr>
        <p:grpSpPr>
          <a:xfrm>
            <a:off x="9517505" y="3263512"/>
            <a:ext cx="3266065" cy="2467851"/>
            <a:chOff x="0" y="0"/>
            <a:chExt cx="860198" cy="649969"/>
          </a:xfrm>
        </p:grpSpPr>
        <p:sp>
          <p:nvSpPr>
            <p:cNvPr id="15" name="Freeform 15"/>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741877" y="5114077"/>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2 tuần</a:t>
            </a:r>
          </a:p>
        </p:txBody>
      </p:sp>
      <p:sp>
        <p:nvSpPr>
          <p:cNvPr id="18" name="TextBox 18"/>
          <p:cNvSpPr txBox="1"/>
          <p:nvPr/>
        </p:nvSpPr>
        <p:spPr>
          <a:xfrm>
            <a:off x="9517505" y="3523611"/>
            <a:ext cx="3266065" cy="1153795"/>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3</a:t>
            </a:r>
          </a:p>
          <a:p>
            <a:pPr algn="ctr">
              <a:lnSpc>
                <a:spcPts val="3079"/>
              </a:lnSpc>
              <a:spcBef>
                <a:spcPct val="0"/>
              </a:spcBef>
            </a:pPr>
            <a:r>
              <a:rPr lang="en-US" sz="2199" spc="107">
                <a:solidFill>
                  <a:srgbClr val="FFFEF2"/>
                </a:solidFill>
                <a:latin typeface="Montserrat Ultra-Bold"/>
              </a:rPr>
              <a:t>PHÂN TÍCH VÀ THIẾT KẾ GIẢI PHÁP</a:t>
            </a:r>
          </a:p>
        </p:txBody>
      </p:sp>
      <p:grpSp>
        <p:nvGrpSpPr>
          <p:cNvPr id="19" name="Group 19"/>
          <p:cNvGrpSpPr/>
          <p:nvPr/>
        </p:nvGrpSpPr>
        <p:grpSpPr>
          <a:xfrm>
            <a:off x="13768703" y="3263512"/>
            <a:ext cx="3266065" cy="2467851"/>
            <a:chOff x="0" y="0"/>
            <a:chExt cx="860198" cy="649969"/>
          </a:xfrm>
        </p:grpSpPr>
        <p:sp>
          <p:nvSpPr>
            <p:cNvPr id="20" name="Freeform 20"/>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3993245" y="5114077"/>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6 tuần</a:t>
            </a:r>
          </a:p>
        </p:txBody>
      </p:sp>
      <p:sp>
        <p:nvSpPr>
          <p:cNvPr id="23" name="TextBox 23"/>
          <p:cNvSpPr txBox="1"/>
          <p:nvPr/>
        </p:nvSpPr>
        <p:spPr>
          <a:xfrm>
            <a:off x="13571412" y="3523611"/>
            <a:ext cx="3660648" cy="1153795"/>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4</a:t>
            </a:r>
          </a:p>
          <a:p>
            <a:pPr algn="ctr">
              <a:lnSpc>
                <a:spcPts val="3079"/>
              </a:lnSpc>
              <a:spcBef>
                <a:spcPct val="0"/>
              </a:spcBef>
            </a:pPr>
            <a:r>
              <a:rPr lang="en-US" sz="2199" spc="107">
                <a:solidFill>
                  <a:srgbClr val="FFFEF2"/>
                </a:solidFill>
                <a:latin typeface="Montserrat Ultra-Bold"/>
              </a:rPr>
              <a:t>XÂY DỰNG VÀ KIỂM THỬ HỆ THỐNG</a:t>
            </a:r>
          </a:p>
        </p:txBody>
      </p:sp>
      <p:grpSp>
        <p:nvGrpSpPr>
          <p:cNvPr id="24" name="Group 24"/>
          <p:cNvGrpSpPr/>
          <p:nvPr/>
        </p:nvGrpSpPr>
        <p:grpSpPr>
          <a:xfrm>
            <a:off x="3134305" y="6790449"/>
            <a:ext cx="3266065" cy="2467851"/>
            <a:chOff x="0" y="0"/>
            <a:chExt cx="860198" cy="649969"/>
          </a:xfrm>
        </p:grpSpPr>
        <p:sp>
          <p:nvSpPr>
            <p:cNvPr id="25" name="Freeform 25"/>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dirty="0"/>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358678" y="8642492"/>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1 tuần</a:t>
            </a:r>
          </a:p>
        </p:txBody>
      </p:sp>
      <p:sp>
        <p:nvSpPr>
          <p:cNvPr id="28" name="TextBox 28"/>
          <p:cNvSpPr txBox="1"/>
          <p:nvPr/>
        </p:nvSpPr>
        <p:spPr>
          <a:xfrm>
            <a:off x="3134305" y="7050547"/>
            <a:ext cx="3211904" cy="1153795"/>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5</a:t>
            </a:r>
          </a:p>
          <a:p>
            <a:pPr algn="ctr">
              <a:lnSpc>
                <a:spcPts val="3079"/>
              </a:lnSpc>
              <a:spcBef>
                <a:spcPct val="0"/>
              </a:spcBef>
            </a:pPr>
            <a:r>
              <a:rPr lang="en-US" sz="2199" spc="107">
                <a:solidFill>
                  <a:srgbClr val="FFFEF2"/>
                </a:solidFill>
                <a:latin typeface="Montserrat Ultra-Bold"/>
              </a:rPr>
              <a:t>CHUẨN BỊ VẬN HÀNH</a:t>
            </a:r>
          </a:p>
        </p:txBody>
      </p:sp>
      <p:grpSp>
        <p:nvGrpSpPr>
          <p:cNvPr id="29" name="Group 29"/>
          <p:cNvGrpSpPr/>
          <p:nvPr/>
        </p:nvGrpSpPr>
        <p:grpSpPr>
          <a:xfrm>
            <a:off x="7510967" y="6790449"/>
            <a:ext cx="3266065" cy="2467851"/>
            <a:chOff x="0" y="0"/>
            <a:chExt cx="860198" cy="649969"/>
          </a:xfrm>
        </p:grpSpPr>
        <p:sp>
          <p:nvSpPr>
            <p:cNvPr id="30" name="Freeform 30"/>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a:p>
          </p:txBody>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7861614" y="8642492"/>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1 tuần</a:t>
            </a:r>
          </a:p>
        </p:txBody>
      </p:sp>
      <p:sp>
        <p:nvSpPr>
          <p:cNvPr id="33" name="TextBox 33"/>
          <p:cNvSpPr txBox="1"/>
          <p:nvPr/>
        </p:nvSpPr>
        <p:spPr>
          <a:xfrm>
            <a:off x="7488452" y="7050547"/>
            <a:ext cx="3311097" cy="1153795"/>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6</a:t>
            </a:r>
          </a:p>
          <a:p>
            <a:pPr algn="ctr">
              <a:lnSpc>
                <a:spcPts val="3079"/>
              </a:lnSpc>
              <a:spcBef>
                <a:spcPct val="0"/>
              </a:spcBef>
            </a:pPr>
            <a:r>
              <a:rPr lang="en-US" sz="2199" spc="107">
                <a:solidFill>
                  <a:srgbClr val="FFFEF2"/>
                </a:solidFill>
                <a:latin typeface="Montserrat Ultra-Bold"/>
              </a:rPr>
              <a:t>ĐƯA VÀO VẬN HÀNH VÀ HỖ TRỢ</a:t>
            </a:r>
          </a:p>
        </p:txBody>
      </p:sp>
      <p:grpSp>
        <p:nvGrpSpPr>
          <p:cNvPr id="34" name="Group 34"/>
          <p:cNvGrpSpPr/>
          <p:nvPr/>
        </p:nvGrpSpPr>
        <p:grpSpPr>
          <a:xfrm>
            <a:off x="12086016" y="6790449"/>
            <a:ext cx="3266065" cy="2467851"/>
            <a:chOff x="0" y="0"/>
            <a:chExt cx="860198" cy="649969"/>
          </a:xfrm>
        </p:grpSpPr>
        <p:sp>
          <p:nvSpPr>
            <p:cNvPr id="35" name="Freeform 35"/>
            <p:cNvSpPr/>
            <p:nvPr/>
          </p:nvSpPr>
          <p:spPr>
            <a:xfrm>
              <a:off x="0" y="0"/>
              <a:ext cx="860198" cy="649969"/>
            </a:xfrm>
            <a:custGeom>
              <a:avLst/>
              <a:gdLst/>
              <a:ahLst/>
              <a:cxnLst/>
              <a:rect l="l" t="t" r="r" b="b"/>
              <a:pathLst>
                <a:path w="860198" h="649969">
                  <a:moveTo>
                    <a:pt x="0" y="0"/>
                  </a:moveTo>
                  <a:lnTo>
                    <a:pt x="860198" y="0"/>
                  </a:lnTo>
                  <a:lnTo>
                    <a:pt x="860198" y="649969"/>
                  </a:lnTo>
                  <a:lnTo>
                    <a:pt x="0" y="649969"/>
                  </a:lnTo>
                  <a:close/>
                </a:path>
              </a:pathLst>
            </a:custGeom>
            <a:solidFill>
              <a:srgbClr val="216C53"/>
            </a:solidFill>
          </p:spPr>
          <p:txBody>
            <a:bodyPr/>
            <a:lstStyle/>
            <a:p>
              <a:endParaRPr lang="en-US" dirty="0"/>
            </a:p>
          </p:txBody>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2387124" y="8642492"/>
            <a:ext cx="2763159" cy="367797"/>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2 tuần</a:t>
            </a:r>
          </a:p>
        </p:txBody>
      </p:sp>
      <p:sp>
        <p:nvSpPr>
          <p:cNvPr id="38" name="TextBox 38"/>
          <p:cNvSpPr txBox="1"/>
          <p:nvPr/>
        </p:nvSpPr>
        <p:spPr>
          <a:xfrm>
            <a:off x="11888724" y="7050547"/>
            <a:ext cx="3660648" cy="1153795"/>
          </a:xfrm>
          <a:prstGeom prst="rect">
            <a:avLst/>
          </a:prstGeom>
        </p:spPr>
        <p:txBody>
          <a:bodyPr lIns="0" tIns="0" rIns="0" bIns="0" rtlCol="0" anchor="t">
            <a:spAutoFit/>
          </a:bodyPr>
          <a:lstStyle/>
          <a:p>
            <a:pPr algn="ctr">
              <a:lnSpc>
                <a:spcPts val="3079"/>
              </a:lnSpc>
            </a:pPr>
            <a:r>
              <a:rPr lang="en-US" sz="2199" spc="107">
                <a:solidFill>
                  <a:srgbClr val="FFFEF2"/>
                </a:solidFill>
                <a:latin typeface="Montserrat Ultra-Bold"/>
              </a:rPr>
              <a:t>BƯỚC 7</a:t>
            </a:r>
          </a:p>
          <a:p>
            <a:pPr algn="ctr">
              <a:lnSpc>
                <a:spcPts val="3079"/>
              </a:lnSpc>
              <a:spcBef>
                <a:spcPct val="0"/>
              </a:spcBef>
            </a:pPr>
            <a:r>
              <a:rPr lang="en-US" sz="2199" spc="107">
                <a:solidFill>
                  <a:srgbClr val="FFFEF2"/>
                </a:solidFill>
                <a:latin typeface="Montserrat Ultra-Bold"/>
              </a:rPr>
              <a:t>BẢO TRÌ VÀ NÂNG CẤP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AutoShape 2"/>
          <p:cNvSpPr/>
          <p:nvPr/>
        </p:nvSpPr>
        <p:spPr>
          <a:xfrm>
            <a:off x="8104822" y="6228580"/>
            <a:ext cx="2078356" cy="0"/>
          </a:xfrm>
          <a:prstGeom prst="line">
            <a:avLst/>
          </a:prstGeom>
          <a:ln w="38100" cap="flat">
            <a:solidFill>
              <a:srgbClr val="33866A"/>
            </a:solidFill>
            <a:prstDash val="solid"/>
            <a:headEnd type="none" w="sm" len="sm"/>
            <a:tailEnd type="none" w="sm" len="sm"/>
          </a:ln>
        </p:spPr>
        <p:txBody>
          <a:bodyPr/>
          <a:lstStyle/>
          <a:p>
            <a:endParaRPr lang="en-US"/>
          </a:p>
        </p:txBody>
      </p:sp>
      <p:grpSp>
        <p:nvGrpSpPr>
          <p:cNvPr id="3" name="Group 3"/>
          <p:cNvGrpSpPr/>
          <p:nvPr/>
        </p:nvGrpSpPr>
        <p:grpSpPr>
          <a:xfrm>
            <a:off x="0" y="8642034"/>
            <a:ext cx="18288000" cy="1530666"/>
            <a:chOff x="0" y="0"/>
            <a:chExt cx="4983864" cy="433242"/>
          </a:xfrm>
        </p:grpSpPr>
        <p:sp>
          <p:nvSpPr>
            <p:cNvPr id="4" name="Freeform 4"/>
            <p:cNvSpPr/>
            <p:nvPr/>
          </p:nvSpPr>
          <p:spPr>
            <a:xfrm>
              <a:off x="0" y="0"/>
              <a:ext cx="4983864" cy="433242"/>
            </a:xfrm>
            <a:custGeom>
              <a:avLst/>
              <a:gdLst/>
              <a:ahLst/>
              <a:cxnLst/>
              <a:rect l="l" t="t" r="r" b="b"/>
              <a:pathLst>
                <a:path w="4983864" h="433242">
                  <a:moveTo>
                    <a:pt x="0" y="0"/>
                  </a:moveTo>
                  <a:lnTo>
                    <a:pt x="4983864" y="0"/>
                  </a:lnTo>
                  <a:lnTo>
                    <a:pt x="4983864" y="433242"/>
                  </a:lnTo>
                  <a:lnTo>
                    <a:pt x="0" y="433242"/>
                  </a:lnTo>
                  <a:close/>
                </a:path>
              </a:pathLst>
            </a:custGeom>
            <a:solidFill>
              <a:srgbClr val="216C53"/>
            </a:solidFill>
          </p:spPr>
          <p:txBody>
            <a:bodyPr/>
            <a:lstStyle/>
            <a:p>
              <a:endParaRPr lang="en-US"/>
            </a:p>
          </p:txBody>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3965859" y="3606470"/>
            <a:ext cx="10356283" cy="2146100"/>
          </a:xfrm>
          <a:prstGeom prst="rect">
            <a:avLst/>
          </a:prstGeom>
        </p:spPr>
        <p:txBody>
          <a:bodyPr lIns="0" tIns="0" rIns="0" bIns="0" rtlCol="0" anchor="t">
            <a:spAutoFit/>
          </a:bodyPr>
          <a:lstStyle/>
          <a:p>
            <a:pPr algn="ctr">
              <a:lnSpc>
                <a:spcPts val="8416"/>
              </a:lnSpc>
            </a:pPr>
            <a:r>
              <a:rPr lang="en-US" sz="7318" spc="358">
                <a:solidFill>
                  <a:srgbClr val="216C53"/>
                </a:solidFill>
                <a:latin typeface="Montserrat Ultra-Bold"/>
              </a:rPr>
              <a:t>THANKS FOR</a:t>
            </a:r>
            <a:r>
              <a:rPr lang="en-US" sz="7318" spc="358">
                <a:solidFill>
                  <a:srgbClr val="2C6D44"/>
                </a:solidFill>
                <a:latin typeface="Montserrat Ultra-Bold"/>
              </a:rPr>
              <a:t> </a:t>
            </a:r>
          </a:p>
          <a:p>
            <a:pPr algn="ctr">
              <a:lnSpc>
                <a:spcPts val="8416"/>
              </a:lnSpc>
            </a:pPr>
            <a:r>
              <a:rPr lang="en-US" sz="7318" spc="358">
                <a:solidFill>
                  <a:srgbClr val="2C6D44"/>
                </a:solidFill>
                <a:latin typeface="Montserrat Ultra-Bold"/>
              </a:rPr>
              <a:t>YOUR ATTENTION!</a:t>
            </a:r>
          </a:p>
        </p:txBody>
      </p:sp>
      <p:sp>
        <p:nvSpPr>
          <p:cNvPr id="8" name="Freeform 8"/>
          <p:cNvSpPr/>
          <p:nvPr/>
        </p:nvSpPr>
        <p:spPr>
          <a:xfrm>
            <a:off x="1236790" y="434326"/>
            <a:ext cx="1584998" cy="1188748"/>
          </a:xfrm>
          <a:custGeom>
            <a:avLst/>
            <a:gdLst/>
            <a:ahLst/>
            <a:cxnLst/>
            <a:rect l="l" t="t" r="r" b="b"/>
            <a:pathLst>
              <a:path w="1584998" h="1188748">
                <a:moveTo>
                  <a:pt x="0" y="0"/>
                </a:moveTo>
                <a:lnTo>
                  <a:pt x="1584997" y="0"/>
                </a:lnTo>
                <a:lnTo>
                  <a:pt x="1584997" y="1188748"/>
                </a:lnTo>
                <a:lnTo>
                  <a:pt x="0" y="118874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2821787" y="571734"/>
            <a:ext cx="8709815" cy="430619"/>
          </a:xfrm>
          <a:prstGeom prst="rect">
            <a:avLst/>
          </a:prstGeom>
        </p:spPr>
        <p:txBody>
          <a:bodyPr lIns="0" tIns="0" rIns="0" bIns="0" rtlCol="0" anchor="t">
            <a:spAutoFit/>
          </a:bodyPr>
          <a:lstStyle/>
          <a:p>
            <a:pPr>
              <a:lnSpc>
                <a:spcPts val="3565"/>
              </a:lnSpc>
              <a:spcBef>
                <a:spcPct val="0"/>
              </a:spcBef>
            </a:pPr>
            <a:r>
              <a:rPr lang="en-US" sz="2546" spc="124">
                <a:solidFill>
                  <a:srgbClr val="216C53"/>
                </a:solidFill>
                <a:latin typeface="Montserrat Ultra-Bold"/>
              </a:rPr>
              <a:t>CÔNG TY CỔ PHẦN CHĂN NUÔI C.P VIỆT NAM</a:t>
            </a:r>
          </a:p>
        </p:txBody>
      </p:sp>
      <p:sp>
        <p:nvSpPr>
          <p:cNvPr id="10" name="TextBox 10"/>
          <p:cNvSpPr txBox="1"/>
          <p:nvPr/>
        </p:nvSpPr>
        <p:spPr>
          <a:xfrm>
            <a:off x="2821787" y="1045594"/>
            <a:ext cx="5684208" cy="348147"/>
          </a:xfrm>
          <a:prstGeom prst="rect">
            <a:avLst/>
          </a:prstGeom>
        </p:spPr>
        <p:txBody>
          <a:bodyPr lIns="0" tIns="0" rIns="0" bIns="0" rtlCol="0" anchor="t">
            <a:spAutoFit/>
          </a:bodyPr>
          <a:lstStyle/>
          <a:p>
            <a:pPr>
              <a:lnSpc>
                <a:spcPts val="2860"/>
              </a:lnSpc>
              <a:spcBef>
                <a:spcPct val="0"/>
              </a:spcBef>
            </a:pPr>
            <a:r>
              <a:rPr lang="en-US" sz="2043" spc="100">
                <a:solidFill>
                  <a:srgbClr val="216C53"/>
                </a:solidFill>
                <a:latin typeface="Montserrat"/>
              </a:rPr>
              <a:t>Since 1988</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AutoShape 2"/>
          <p:cNvSpPr/>
          <p:nvPr/>
        </p:nvSpPr>
        <p:spPr>
          <a:xfrm>
            <a:off x="1238718" y="2594606"/>
            <a:ext cx="1360911" cy="0"/>
          </a:xfrm>
          <a:prstGeom prst="line">
            <a:avLst/>
          </a:prstGeom>
          <a:ln w="38100" cap="flat">
            <a:solidFill>
              <a:srgbClr val="33866A"/>
            </a:solidFill>
            <a:prstDash val="solid"/>
            <a:headEnd type="none" w="sm" len="sm"/>
            <a:tailEnd type="none" w="sm" len="sm"/>
          </a:ln>
        </p:spPr>
        <p:txBody>
          <a:bodyPr/>
          <a:lstStyle/>
          <a:p>
            <a:endParaRPr lang="en-US"/>
          </a:p>
        </p:txBody>
      </p:sp>
      <p:grpSp>
        <p:nvGrpSpPr>
          <p:cNvPr id="3" name="Group 3"/>
          <p:cNvGrpSpPr/>
          <p:nvPr/>
        </p:nvGrpSpPr>
        <p:grpSpPr>
          <a:xfrm>
            <a:off x="0" y="8642033"/>
            <a:ext cx="18288000" cy="1644967"/>
            <a:chOff x="0" y="0"/>
            <a:chExt cx="2943695" cy="433242"/>
          </a:xfrm>
        </p:grpSpPr>
        <p:sp>
          <p:nvSpPr>
            <p:cNvPr id="4" name="Freeform 4"/>
            <p:cNvSpPr/>
            <p:nvPr/>
          </p:nvSpPr>
          <p:spPr>
            <a:xfrm>
              <a:off x="0" y="0"/>
              <a:ext cx="2943695" cy="433242"/>
            </a:xfrm>
            <a:custGeom>
              <a:avLst/>
              <a:gdLst/>
              <a:ahLst/>
              <a:cxnLst/>
              <a:rect l="l" t="t" r="r" b="b"/>
              <a:pathLst>
                <a:path w="2943695" h="433242">
                  <a:moveTo>
                    <a:pt x="0" y="0"/>
                  </a:moveTo>
                  <a:lnTo>
                    <a:pt x="2943695" y="0"/>
                  </a:lnTo>
                  <a:lnTo>
                    <a:pt x="2943695" y="433242"/>
                  </a:lnTo>
                  <a:lnTo>
                    <a:pt x="0" y="433242"/>
                  </a:lnTo>
                  <a:close/>
                </a:path>
              </a:pathLst>
            </a:custGeom>
            <a:solidFill>
              <a:srgbClr val="216C53"/>
            </a:solidFill>
          </p:spPr>
          <p:txBody>
            <a:bodyPr/>
            <a:lstStyle/>
            <a:p>
              <a:endParaRPr lang="en-US"/>
            </a:p>
          </p:txBody>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89214" y="3158609"/>
            <a:ext cx="5293043" cy="3969782"/>
          </a:xfrm>
          <a:custGeom>
            <a:avLst/>
            <a:gdLst/>
            <a:ahLst/>
            <a:cxnLst/>
            <a:rect l="l" t="t" r="r" b="b"/>
            <a:pathLst>
              <a:path w="5293043" h="3969782">
                <a:moveTo>
                  <a:pt x="0" y="0"/>
                </a:moveTo>
                <a:lnTo>
                  <a:pt x="5293042" y="0"/>
                </a:lnTo>
                <a:lnTo>
                  <a:pt x="5293042" y="3969782"/>
                </a:lnTo>
                <a:lnTo>
                  <a:pt x="0" y="3969782"/>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238718" y="1192108"/>
            <a:ext cx="6820391" cy="905877"/>
          </a:xfrm>
          <a:prstGeom prst="rect">
            <a:avLst/>
          </a:prstGeom>
        </p:spPr>
        <p:txBody>
          <a:bodyPr lIns="0" tIns="0" rIns="0" bIns="0" rtlCol="0" anchor="t">
            <a:spAutoFit/>
          </a:bodyPr>
          <a:lstStyle/>
          <a:p>
            <a:pPr>
              <a:lnSpc>
                <a:spcPts val="7081"/>
              </a:lnSpc>
            </a:pPr>
            <a:r>
              <a:rPr lang="en-US" sz="6157" spc="301">
                <a:solidFill>
                  <a:srgbClr val="2C6D44"/>
                </a:solidFill>
                <a:latin typeface="Montserrat Ultra-Bold"/>
              </a:rPr>
              <a:t>THÀNH VIÊN</a:t>
            </a:r>
          </a:p>
        </p:txBody>
      </p:sp>
      <p:sp>
        <p:nvSpPr>
          <p:cNvPr id="9" name="TextBox 9"/>
          <p:cNvSpPr txBox="1"/>
          <p:nvPr/>
        </p:nvSpPr>
        <p:spPr>
          <a:xfrm>
            <a:off x="2439758" y="3364491"/>
            <a:ext cx="8304441" cy="510781"/>
          </a:xfrm>
          <a:prstGeom prst="rect">
            <a:avLst/>
          </a:prstGeom>
        </p:spPr>
        <p:txBody>
          <a:bodyPr wrap="square" lIns="0" tIns="0" rIns="0" bIns="0" rtlCol="0" anchor="t">
            <a:spAutoFit/>
          </a:bodyPr>
          <a:lstStyle/>
          <a:p>
            <a:pPr algn="just">
              <a:lnSpc>
                <a:spcPts val="4200"/>
              </a:lnSpc>
              <a:spcBef>
                <a:spcPct val="0"/>
              </a:spcBef>
            </a:pPr>
            <a:r>
              <a:rPr lang="en-US" sz="3000" spc="147" dirty="0">
                <a:solidFill>
                  <a:srgbClr val="216C53"/>
                </a:solidFill>
                <a:latin typeface="Montserrat Semi-Bold"/>
              </a:rPr>
              <a:t>ĐẶNG THỊ THỦY TIÊN</a:t>
            </a:r>
            <a:r>
              <a:rPr lang="vi-VN" sz="3000" spc="147" dirty="0">
                <a:solidFill>
                  <a:srgbClr val="216C53"/>
                </a:solidFill>
                <a:latin typeface="Montserrat Semi-Bold"/>
              </a:rPr>
              <a:t> - </a:t>
            </a:r>
            <a:r>
              <a:rPr lang="en-US" sz="3000" b="0" i="0" dirty="0">
                <a:solidFill>
                  <a:srgbClr val="216C53"/>
                </a:solidFill>
                <a:effectLst/>
                <a:latin typeface="Montserrat Semi-Bold" panose="020B0604020202020204" charset="0"/>
              </a:rPr>
              <a:t>2054052069</a:t>
            </a:r>
            <a:endParaRPr lang="en-US" sz="3000" spc="147" dirty="0">
              <a:solidFill>
                <a:srgbClr val="216C53"/>
              </a:solidFill>
              <a:latin typeface="Montserrat Semi-Bold" panose="020B0604020202020204" charset="0"/>
            </a:endParaRPr>
          </a:p>
        </p:txBody>
      </p:sp>
      <p:sp>
        <p:nvSpPr>
          <p:cNvPr id="10" name="TextBox 10"/>
          <p:cNvSpPr txBox="1"/>
          <p:nvPr/>
        </p:nvSpPr>
        <p:spPr>
          <a:xfrm>
            <a:off x="2439759" y="4350008"/>
            <a:ext cx="7573176" cy="514349"/>
          </a:xfrm>
          <a:prstGeom prst="rect">
            <a:avLst/>
          </a:prstGeom>
        </p:spPr>
        <p:txBody>
          <a:bodyPr lIns="0" tIns="0" rIns="0" bIns="0" rtlCol="0" anchor="t">
            <a:spAutoFit/>
          </a:bodyPr>
          <a:lstStyle/>
          <a:p>
            <a:pPr algn="just">
              <a:lnSpc>
                <a:spcPts val="4200"/>
              </a:lnSpc>
              <a:spcBef>
                <a:spcPct val="0"/>
              </a:spcBef>
            </a:pPr>
            <a:r>
              <a:rPr lang="en-US" sz="3000" spc="147" dirty="0">
                <a:solidFill>
                  <a:srgbClr val="216C53"/>
                </a:solidFill>
                <a:latin typeface="Montserrat Semi-Bold"/>
              </a:rPr>
              <a:t>MAI THỊ TUYẾT </a:t>
            </a:r>
            <a:r>
              <a:rPr lang="vi-VN" sz="3000" spc="147" dirty="0">
                <a:solidFill>
                  <a:srgbClr val="216C53"/>
                </a:solidFill>
                <a:latin typeface="Montserrat Semi-Bold"/>
              </a:rPr>
              <a:t>TRINH - </a:t>
            </a:r>
            <a:r>
              <a:rPr lang="vi-VN" sz="3000" b="0" i="0" dirty="0">
                <a:solidFill>
                  <a:srgbClr val="216C53"/>
                </a:solidFill>
                <a:effectLst/>
                <a:latin typeface="Montserrat Semi-Bold" panose="020B0604020202020204" charset="0"/>
              </a:rPr>
              <a:t>2054052074</a:t>
            </a:r>
            <a:endParaRPr lang="en-US" sz="3000" spc="147" dirty="0">
              <a:solidFill>
                <a:srgbClr val="216C53"/>
              </a:solidFill>
              <a:latin typeface="Montserrat Semi-Bold"/>
            </a:endParaRPr>
          </a:p>
        </p:txBody>
      </p:sp>
      <p:sp>
        <p:nvSpPr>
          <p:cNvPr id="11" name="TextBox 11"/>
          <p:cNvSpPr txBox="1"/>
          <p:nvPr/>
        </p:nvSpPr>
        <p:spPr>
          <a:xfrm>
            <a:off x="2439759" y="5447202"/>
            <a:ext cx="8304440" cy="499047"/>
          </a:xfrm>
          <a:prstGeom prst="rect">
            <a:avLst/>
          </a:prstGeom>
        </p:spPr>
        <p:txBody>
          <a:bodyPr wrap="square" lIns="0" tIns="0" rIns="0" bIns="0" rtlCol="0" anchor="t">
            <a:spAutoFit/>
          </a:bodyPr>
          <a:lstStyle/>
          <a:p>
            <a:pPr algn="just">
              <a:lnSpc>
                <a:spcPts val="4200"/>
              </a:lnSpc>
              <a:spcBef>
                <a:spcPct val="0"/>
              </a:spcBef>
            </a:pPr>
            <a:r>
              <a:rPr lang="en-US" sz="3000" spc="147" dirty="0">
                <a:solidFill>
                  <a:srgbClr val="216C53"/>
                </a:solidFill>
                <a:latin typeface="Montserrat Semi-Bold"/>
              </a:rPr>
              <a:t>NGÔ NỮ HUYỀN </a:t>
            </a:r>
            <a:r>
              <a:rPr lang="vi-VN" sz="3000" spc="147" dirty="0">
                <a:solidFill>
                  <a:srgbClr val="216C53"/>
                </a:solidFill>
                <a:latin typeface="Montserrat Semi-Bold"/>
              </a:rPr>
              <a:t>TRINH -</a:t>
            </a:r>
            <a:r>
              <a:rPr lang="vi-VN" sz="2800" spc="147" dirty="0">
                <a:solidFill>
                  <a:srgbClr val="216C53"/>
                </a:solidFill>
                <a:latin typeface="Montserrat Semi-Bold"/>
              </a:rPr>
              <a:t> </a:t>
            </a:r>
            <a:r>
              <a:rPr lang="vi-VN" sz="3000" b="0" i="0" dirty="0">
                <a:solidFill>
                  <a:srgbClr val="216C53"/>
                </a:solidFill>
                <a:effectLst/>
                <a:latin typeface="Montserrat Semi-Bold" panose="020B0604020202020204" charset="0"/>
              </a:rPr>
              <a:t>2054052075</a:t>
            </a:r>
            <a:endParaRPr lang="en-US" sz="3000" spc="147" dirty="0">
              <a:solidFill>
                <a:srgbClr val="216C53"/>
              </a:solidFill>
              <a:latin typeface="Montserrat Semi-Bold"/>
            </a:endParaRPr>
          </a:p>
        </p:txBody>
      </p:sp>
      <p:sp>
        <p:nvSpPr>
          <p:cNvPr id="12" name="TextBox 12"/>
          <p:cNvSpPr txBox="1"/>
          <p:nvPr/>
        </p:nvSpPr>
        <p:spPr>
          <a:xfrm>
            <a:off x="2439759" y="6621720"/>
            <a:ext cx="6207851" cy="514349"/>
          </a:xfrm>
          <a:prstGeom prst="rect">
            <a:avLst/>
          </a:prstGeom>
        </p:spPr>
        <p:txBody>
          <a:bodyPr lIns="0" tIns="0" rIns="0" bIns="0" rtlCol="0" anchor="t">
            <a:spAutoFit/>
          </a:bodyPr>
          <a:lstStyle/>
          <a:p>
            <a:pPr algn="just">
              <a:lnSpc>
                <a:spcPts val="4200"/>
              </a:lnSpc>
              <a:spcBef>
                <a:spcPct val="0"/>
              </a:spcBef>
            </a:pPr>
            <a:r>
              <a:rPr lang="en-US" sz="3000" spc="147" dirty="0">
                <a:solidFill>
                  <a:srgbClr val="216C53"/>
                </a:solidFill>
                <a:latin typeface="Montserrat Semi-Bold"/>
              </a:rPr>
              <a:t>PHAN ANH THƯ</a:t>
            </a:r>
            <a:r>
              <a:rPr lang="vi-VN" sz="3000" spc="147" dirty="0">
                <a:solidFill>
                  <a:srgbClr val="216C53"/>
                </a:solidFill>
                <a:latin typeface="Montserrat Semi-Bold"/>
              </a:rPr>
              <a:t> - </a:t>
            </a:r>
            <a:r>
              <a:rPr lang="vi-VN" sz="3000" b="0" i="0" dirty="0">
                <a:solidFill>
                  <a:srgbClr val="216C53"/>
                </a:solidFill>
                <a:effectLst/>
                <a:latin typeface="Montserrat Semi-Bold" panose="020B0604020202020204" charset="0"/>
              </a:rPr>
              <a:t>2054052067</a:t>
            </a:r>
            <a:endParaRPr lang="en-US" sz="3000" spc="147" dirty="0">
              <a:solidFill>
                <a:srgbClr val="216C53"/>
              </a:solidFill>
              <a:latin typeface="Montserrat Semi-Bold"/>
            </a:endParaRPr>
          </a:p>
        </p:txBody>
      </p:sp>
      <p:sp>
        <p:nvSpPr>
          <p:cNvPr id="13" name="TextBox 15">
            <a:extLst>
              <a:ext uri="{FF2B5EF4-FFF2-40B4-BE49-F238E27FC236}">
                <a16:creationId xmlns:a16="http://schemas.microsoft.com/office/drawing/2014/main" id="{C4012AEA-E671-CE51-8386-900A4737C2A1}"/>
              </a:ext>
            </a:extLst>
          </p:cNvPr>
          <p:cNvSpPr txBox="1"/>
          <p:nvPr/>
        </p:nvSpPr>
        <p:spPr>
          <a:xfrm>
            <a:off x="15163800" y="963742"/>
            <a:ext cx="5684208" cy="456732"/>
          </a:xfrm>
          <a:prstGeom prst="rect">
            <a:avLst/>
          </a:prstGeom>
        </p:spPr>
        <p:txBody>
          <a:bodyPr lIns="0" tIns="0" rIns="0" bIns="0" rtlCol="0" anchor="t">
            <a:spAutoFit/>
          </a:bodyPr>
          <a:lstStyle/>
          <a:p>
            <a:pPr>
              <a:lnSpc>
                <a:spcPts val="3700"/>
              </a:lnSpc>
              <a:spcBef>
                <a:spcPct val="0"/>
              </a:spcBef>
            </a:pPr>
            <a:r>
              <a:rPr lang="vi-VN" sz="2643" b="1" spc="129" dirty="0">
                <a:solidFill>
                  <a:srgbClr val="216C53"/>
                </a:solidFill>
                <a:latin typeface="Montserrat"/>
              </a:rPr>
              <a:t>Nhóm 16</a:t>
            </a:r>
            <a:endParaRPr lang="en-US" sz="2643" b="1" spc="129" dirty="0">
              <a:solidFill>
                <a:srgbClr val="216C53"/>
              </a:solidFill>
              <a:latin typeface="Montserrat"/>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3210343"/>
            <a:ext cx="18288000" cy="7076657"/>
            <a:chOff x="0" y="0"/>
            <a:chExt cx="4816593" cy="1863811"/>
          </a:xfrm>
        </p:grpSpPr>
        <p:sp>
          <p:nvSpPr>
            <p:cNvPr id="3" name="Freeform 3"/>
            <p:cNvSpPr/>
            <p:nvPr/>
          </p:nvSpPr>
          <p:spPr>
            <a:xfrm>
              <a:off x="0" y="0"/>
              <a:ext cx="4816592" cy="1863811"/>
            </a:xfrm>
            <a:custGeom>
              <a:avLst/>
              <a:gdLst/>
              <a:ahLst/>
              <a:cxnLst/>
              <a:rect l="l" t="t" r="r" b="b"/>
              <a:pathLst>
                <a:path w="4816592" h="1863811">
                  <a:moveTo>
                    <a:pt x="0" y="0"/>
                  </a:moveTo>
                  <a:lnTo>
                    <a:pt x="4816592" y="0"/>
                  </a:lnTo>
                  <a:lnTo>
                    <a:pt x="4816592" y="1863811"/>
                  </a:lnTo>
                  <a:lnTo>
                    <a:pt x="0" y="1863811"/>
                  </a:lnTo>
                  <a:close/>
                </a:path>
              </a:pathLst>
            </a:custGeom>
            <a:solidFill>
              <a:srgbClr val="216C53"/>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8718" y="4161576"/>
            <a:ext cx="747884" cy="74788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EF2"/>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1</a:t>
              </a:r>
            </a:p>
          </p:txBody>
        </p:sp>
      </p:grpSp>
      <p:sp>
        <p:nvSpPr>
          <p:cNvPr id="8" name="TextBox 8"/>
          <p:cNvSpPr txBox="1"/>
          <p:nvPr/>
        </p:nvSpPr>
        <p:spPr>
          <a:xfrm>
            <a:off x="4000494" y="1039708"/>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C6D44"/>
                </a:solidFill>
                <a:latin typeface="Montserrat Ultra-Bold"/>
              </a:rPr>
              <a:t>NỘI DUNG</a:t>
            </a:r>
          </a:p>
        </p:txBody>
      </p:sp>
      <p:sp>
        <p:nvSpPr>
          <p:cNvPr id="9" name="TextBox 9"/>
          <p:cNvSpPr txBox="1"/>
          <p:nvPr/>
        </p:nvSpPr>
        <p:spPr>
          <a:xfrm>
            <a:off x="2303599" y="3980601"/>
            <a:ext cx="4576773" cy="1374775"/>
          </a:xfrm>
          <a:prstGeom prst="rect">
            <a:avLst/>
          </a:prstGeom>
        </p:spPr>
        <p:txBody>
          <a:bodyPr lIns="0" tIns="0" rIns="0" bIns="0" rtlCol="0" anchor="t">
            <a:spAutoFit/>
          </a:bodyPr>
          <a:lstStyle/>
          <a:p>
            <a:pPr>
              <a:lnSpc>
                <a:spcPts val="5599"/>
              </a:lnSpc>
              <a:spcBef>
                <a:spcPct val="0"/>
              </a:spcBef>
            </a:pPr>
            <a:r>
              <a:rPr lang="en-US" sz="3999" spc="195">
                <a:solidFill>
                  <a:srgbClr val="FFFEF2"/>
                </a:solidFill>
                <a:latin typeface="Montserrat Ultra-Bold"/>
              </a:rPr>
              <a:t>ABOUT COMPANY</a:t>
            </a:r>
          </a:p>
        </p:txBody>
      </p:sp>
      <p:grpSp>
        <p:nvGrpSpPr>
          <p:cNvPr id="10" name="Group 10"/>
          <p:cNvGrpSpPr/>
          <p:nvPr/>
        </p:nvGrpSpPr>
        <p:grpSpPr>
          <a:xfrm>
            <a:off x="1238718" y="6862971"/>
            <a:ext cx="747884" cy="74788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EF2"/>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2</a:t>
              </a:r>
            </a:p>
          </p:txBody>
        </p:sp>
      </p:grpSp>
      <p:sp>
        <p:nvSpPr>
          <p:cNvPr id="13" name="TextBox 13"/>
          <p:cNvSpPr txBox="1"/>
          <p:nvPr/>
        </p:nvSpPr>
        <p:spPr>
          <a:xfrm>
            <a:off x="2303599" y="6681996"/>
            <a:ext cx="5781747" cy="1374775"/>
          </a:xfrm>
          <a:prstGeom prst="rect">
            <a:avLst/>
          </a:prstGeom>
        </p:spPr>
        <p:txBody>
          <a:bodyPr lIns="0" tIns="0" rIns="0" bIns="0" rtlCol="0" anchor="t">
            <a:spAutoFit/>
          </a:bodyPr>
          <a:lstStyle/>
          <a:p>
            <a:pPr>
              <a:lnSpc>
                <a:spcPts val="5599"/>
              </a:lnSpc>
              <a:spcBef>
                <a:spcPct val="0"/>
              </a:spcBef>
            </a:pPr>
            <a:r>
              <a:rPr lang="en-US" sz="3999" spc="195">
                <a:solidFill>
                  <a:srgbClr val="FFFEF2"/>
                </a:solidFill>
                <a:latin typeface="Montserrat Ultra-Bold"/>
              </a:rPr>
              <a:t>THỰC TRẠNG CỦA CÔNG TY</a:t>
            </a:r>
          </a:p>
        </p:txBody>
      </p:sp>
      <p:grpSp>
        <p:nvGrpSpPr>
          <p:cNvPr id="14" name="Group 14"/>
          <p:cNvGrpSpPr/>
          <p:nvPr/>
        </p:nvGrpSpPr>
        <p:grpSpPr>
          <a:xfrm>
            <a:off x="9532788" y="4161576"/>
            <a:ext cx="747884" cy="74788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EF2"/>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3</a:t>
              </a:r>
            </a:p>
          </p:txBody>
        </p:sp>
      </p:grpSp>
      <p:sp>
        <p:nvSpPr>
          <p:cNvPr id="17" name="TextBox 17"/>
          <p:cNvSpPr txBox="1"/>
          <p:nvPr/>
        </p:nvSpPr>
        <p:spPr>
          <a:xfrm>
            <a:off x="10597669" y="3980601"/>
            <a:ext cx="4576773" cy="1374775"/>
          </a:xfrm>
          <a:prstGeom prst="rect">
            <a:avLst/>
          </a:prstGeom>
        </p:spPr>
        <p:txBody>
          <a:bodyPr lIns="0" tIns="0" rIns="0" bIns="0" rtlCol="0" anchor="t">
            <a:spAutoFit/>
          </a:bodyPr>
          <a:lstStyle/>
          <a:p>
            <a:pPr>
              <a:lnSpc>
                <a:spcPts val="5599"/>
              </a:lnSpc>
              <a:spcBef>
                <a:spcPct val="0"/>
              </a:spcBef>
            </a:pPr>
            <a:r>
              <a:rPr lang="en-US" sz="3999" spc="195">
                <a:solidFill>
                  <a:srgbClr val="FFFEF2"/>
                </a:solidFill>
                <a:latin typeface="Montserrat Ultra-Bold"/>
              </a:rPr>
              <a:t>ĐỀ XUẤT GIẢI PHÁP</a:t>
            </a:r>
          </a:p>
        </p:txBody>
      </p:sp>
      <p:grpSp>
        <p:nvGrpSpPr>
          <p:cNvPr id="18" name="Group 18"/>
          <p:cNvGrpSpPr/>
          <p:nvPr/>
        </p:nvGrpSpPr>
        <p:grpSpPr>
          <a:xfrm>
            <a:off x="9532788" y="6862971"/>
            <a:ext cx="747884" cy="74788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EF2"/>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4</a:t>
              </a:r>
            </a:p>
          </p:txBody>
        </p:sp>
      </p:grpSp>
      <p:sp>
        <p:nvSpPr>
          <p:cNvPr id="21" name="TextBox 21"/>
          <p:cNvSpPr txBox="1"/>
          <p:nvPr/>
        </p:nvSpPr>
        <p:spPr>
          <a:xfrm>
            <a:off x="10597669" y="6681996"/>
            <a:ext cx="5466159" cy="1374775"/>
          </a:xfrm>
          <a:prstGeom prst="rect">
            <a:avLst/>
          </a:prstGeom>
        </p:spPr>
        <p:txBody>
          <a:bodyPr lIns="0" tIns="0" rIns="0" bIns="0" rtlCol="0" anchor="t">
            <a:spAutoFit/>
          </a:bodyPr>
          <a:lstStyle/>
          <a:p>
            <a:pPr>
              <a:lnSpc>
                <a:spcPts val="5599"/>
              </a:lnSpc>
              <a:spcBef>
                <a:spcPct val="0"/>
              </a:spcBef>
            </a:pPr>
            <a:r>
              <a:rPr lang="en-US" sz="3999" spc="195">
                <a:solidFill>
                  <a:srgbClr val="FFFEF2"/>
                </a:solidFill>
                <a:latin typeface="Montserrat Ultra-Bold"/>
              </a:rPr>
              <a:t>KẾ HOẠCH TRIỂN KHAI DỰ ÁN</a:t>
            </a:r>
          </a:p>
        </p:txBody>
      </p:sp>
      <p:sp>
        <p:nvSpPr>
          <p:cNvPr id="22" name="Freeform 22"/>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24"/>
          <p:cNvSpPr txBox="1"/>
          <p:nvPr/>
        </p:nvSpPr>
        <p:spPr>
          <a:xfrm>
            <a:off x="2094386" y="8404213"/>
            <a:ext cx="6200173" cy="1354371"/>
          </a:xfrm>
          <a:prstGeom prst="rect">
            <a:avLst/>
          </a:prstGeom>
        </p:spPr>
        <p:txBody>
          <a:bodyPr lIns="0" tIns="0" rIns="0" bIns="0" rtlCol="0" anchor="t">
            <a:spAutoFit/>
          </a:bodyPr>
          <a:lstStyle/>
          <a:p>
            <a:pPr marL="454815" lvl="1" indent="-227407">
              <a:lnSpc>
                <a:spcPts val="2527"/>
              </a:lnSpc>
              <a:buFont typeface="Arial"/>
              <a:buChar char="•"/>
            </a:pPr>
            <a:r>
              <a:rPr lang="en-US" sz="2106" spc="31">
                <a:solidFill>
                  <a:srgbClr val="FFFFFF"/>
                </a:solidFill>
                <a:latin typeface="Aleo"/>
              </a:rPr>
              <a:t>QUẢN LÝ NHÂN LỰC</a:t>
            </a:r>
          </a:p>
          <a:p>
            <a:pPr>
              <a:lnSpc>
                <a:spcPts val="2527"/>
              </a:lnSpc>
            </a:pPr>
            <a:endParaRPr lang="en-US" sz="2106" spc="31">
              <a:solidFill>
                <a:srgbClr val="FFFFFF"/>
              </a:solidFill>
              <a:latin typeface="Aleo"/>
            </a:endParaRPr>
          </a:p>
          <a:p>
            <a:pPr marL="454815" lvl="1" indent="-227407" algn="l">
              <a:lnSpc>
                <a:spcPts val="2949"/>
              </a:lnSpc>
              <a:buFont typeface="Arial"/>
              <a:buChar char="•"/>
            </a:pPr>
            <a:r>
              <a:rPr lang="en-US" sz="2106" spc="63">
                <a:solidFill>
                  <a:srgbClr val="FFFFFF"/>
                </a:solidFill>
                <a:latin typeface="Aleo"/>
              </a:rPr>
              <a:t>KIỂM SOÁT CHI PHÍ THU MUA NGUYÊN VẬT LIỆU</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AutoShape 2"/>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grpSp>
        <p:nvGrpSpPr>
          <p:cNvPr id="3" name="Group 3"/>
          <p:cNvGrpSpPr/>
          <p:nvPr/>
        </p:nvGrpSpPr>
        <p:grpSpPr>
          <a:xfrm>
            <a:off x="10393753" y="0"/>
            <a:ext cx="7894247" cy="10287000"/>
            <a:chOff x="0" y="0"/>
            <a:chExt cx="2079143" cy="2709333"/>
          </a:xfrm>
        </p:grpSpPr>
        <p:sp>
          <p:nvSpPr>
            <p:cNvPr id="4" name="Freeform 4"/>
            <p:cNvSpPr/>
            <p:nvPr/>
          </p:nvSpPr>
          <p:spPr>
            <a:xfrm>
              <a:off x="0" y="0"/>
              <a:ext cx="2079143" cy="2709333"/>
            </a:xfrm>
            <a:custGeom>
              <a:avLst/>
              <a:gdLst/>
              <a:ahLst/>
              <a:cxnLst/>
              <a:rect l="l" t="t" r="r" b="b"/>
              <a:pathLst>
                <a:path w="2079143" h="2709333">
                  <a:moveTo>
                    <a:pt x="0" y="0"/>
                  </a:moveTo>
                  <a:lnTo>
                    <a:pt x="2079143" y="0"/>
                  </a:lnTo>
                  <a:lnTo>
                    <a:pt x="2079143" y="2709333"/>
                  </a:lnTo>
                  <a:lnTo>
                    <a:pt x="0" y="2709333"/>
                  </a:lnTo>
                  <a:close/>
                </a:path>
              </a:pathLst>
            </a:custGeom>
            <a:solidFill>
              <a:srgbClr val="216C53"/>
            </a:solidFill>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a:grpSpLocks noChangeAspect="1"/>
          </p:cNvGrpSpPr>
          <p:nvPr/>
        </p:nvGrpSpPr>
        <p:grpSpPr>
          <a:xfrm>
            <a:off x="1606965" y="5497108"/>
            <a:ext cx="7537035" cy="4239529"/>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t="-9450" b="-9450"/>
              </a:stretch>
            </a:blipFill>
          </p:spPr>
          <p:txBody>
            <a:bodyPr/>
            <a:lstStyle/>
            <a:p>
              <a:endParaRPr lang="en-US"/>
            </a:p>
          </p:txBody>
        </p:sp>
      </p:grpSp>
      <p:sp>
        <p:nvSpPr>
          <p:cNvPr id="10" name="TextBox 10"/>
          <p:cNvSpPr txBox="1"/>
          <p:nvPr/>
        </p:nvSpPr>
        <p:spPr>
          <a:xfrm>
            <a:off x="1238718" y="1192108"/>
            <a:ext cx="6020028" cy="1801178"/>
          </a:xfrm>
          <a:prstGeom prst="rect">
            <a:avLst/>
          </a:prstGeom>
        </p:spPr>
        <p:txBody>
          <a:bodyPr lIns="0" tIns="0" rIns="0" bIns="0" rtlCol="0" anchor="t">
            <a:spAutoFit/>
          </a:bodyPr>
          <a:lstStyle/>
          <a:p>
            <a:pPr>
              <a:lnSpc>
                <a:spcPts val="7081"/>
              </a:lnSpc>
            </a:pPr>
            <a:r>
              <a:rPr lang="en-US" sz="6157" spc="301">
                <a:solidFill>
                  <a:srgbClr val="33866A"/>
                </a:solidFill>
                <a:latin typeface="Montserrat Ultra-Bold"/>
              </a:rPr>
              <a:t>ABOUT</a:t>
            </a:r>
          </a:p>
          <a:p>
            <a:pPr>
              <a:lnSpc>
                <a:spcPts val="7081"/>
              </a:lnSpc>
            </a:pPr>
            <a:r>
              <a:rPr lang="en-US" sz="6157" spc="301">
                <a:solidFill>
                  <a:srgbClr val="216C53"/>
                </a:solidFill>
                <a:latin typeface="Montserrat Ultra-Bold"/>
              </a:rPr>
              <a:t>COMPANY</a:t>
            </a:r>
          </a:p>
        </p:txBody>
      </p:sp>
      <p:sp>
        <p:nvSpPr>
          <p:cNvPr id="11" name="TextBox 11"/>
          <p:cNvSpPr txBox="1"/>
          <p:nvPr/>
        </p:nvSpPr>
        <p:spPr>
          <a:xfrm>
            <a:off x="1238718" y="3624659"/>
            <a:ext cx="8478249" cy="1167553"/>
          </a:xfrm>
          <a:prstGeom prst="rect">
            <a:avLst/>
          </a:prstGeom>
        </p:spPr>
        <p:txBody>
          <a:bodyPr lIns="0" tIns="0" rIns="0" bIns="0" rtlCol="0" anchor="t">
            <a:spAutoFit/>
          </a:bodyPr>
          <a:lstStyle/>
          <a:p>
            <a:pPr algn="just">
              <a:lnSpc>
                <a:spcPts val="3186"/>
              </a:lnSpc>
            </a:pPr>
            <a:r>
              <a:rPr lang="en-US" sz="2004" dirty="0" err="1">
                <a:solidFill>
                  <a:srgbClr val="216C53"/>
                </a:solidFill>
                <a:latin typeface="Montserrat"/>
              </a:rPr>
              <a:t>Tập</a:t>
            </a:r>
            <a:r>
              <a:rPr lang="en-US" sz="2004" dirty="0">
                <a:solidFill>
                  <a:srgbClr val="216C53"/>
                </a:solidFill>
                <a:latin typeface="Montserrat"/>
              </a:rPr>
              <a:t> </a:t>
            </a:r>
            <a:r>
              <a:rPr lang="en-US" sz="2004" dirty="0" err="1">
                <a:solidFill>
                  <a:srgbClr val="216C53"/>
                </a:solidFill>
                <a:latin typeface="Montserrat"/>
              </a:rPr>
              <a:t>đoàn</a:t>
            </a:r>
            <a:r>
              <a:rPr lang="en-US" sz="2004" dirty="0">
                <a:solidFill>
                  <a:srgbClr val="216C53"/>
                </a:solidFill>
                <a:latin typeface="Montserrat"/>
              </a:rPr>
              <a:t> Charoen Pokphand (C.P) Thái Lan </a:t>
            </a:r>
            <a:r>
              <a:rPr lang="en-US" sz="2004" dirty="0" err="1">
                <a:solidFill>
                  <a:srgbClr val="216C53"/>
                </a:solidFill>
                <a:latin typeface="Montserrat"/>
              </a:rPr>
              <a:t>đầu</a:t>
            </a:r>
            <a:r>
              <a:rPr lang="en-US" sz="2004" dirty="0">
                <a:solidFill>
                  <a:srgbClr val="216C53"/>
                </a:solidFill>
                <a:latin typeface="Montserrat"/>
              </a:rPr>
              <a:t> </a:t>
            </a:r>
            <a:r>
              <a:rPr lang="en-US" sz="2004" dirty="0" err="1">
                <a:solidFill>
                  <a:srgbClr val="216C53"/>
                </a:solidFill>
                <a:latin typeface="Montserrat"/>
              </a:rPr>
              <a:t>tư</a:t>
            </a:r>
            <a:r>
              <a:rPr lang="en-US" sz="2004" dirty="0">
                <a:solidFill>
                  <a:srgbClr val="216C53"/>
                </a:solidFill>
                <a:latin typeface="Montserrat"/>
              </a:rPr>
              <a:t> </a:t>
            </a:r>
            <a:r>
              <a:rPr lang="en-US" sz="2004" dirty="0" err="1">
                <a:solidFill>
                  <a:srgbClr val="216C53"/>
                </a:solidFill>
                <a:latin typeface="Montserrat"/>
              </a:rPr>
              <a:t>vào</a:t>
            </a:r>
            <a:r>
              <a:rPr lang="en-US" sz="2004" dirty="0">
                <a:solidFill>
                  <a:srgbClr val="216C53"/>
                </a:solidFill>
                <a:latin typeface="Montserrat"/>
              </a:rPr>
              <a:t> </a:t>
            </a:r>
            <a:r>
              <a:rPr lang="en-US" sz="2004" dirty="0" err="1">
                <a:solidFill>
                  <a:srgbClr val="216C53"/>
                </a:solidFill>
                <a:latin typeface="Montserrat"/>
              </a:rPr>
              <a:t>Việt</a:t>
            </a:r>
            <a:r>
              <a:rPr lang="en-US" sz="2004" dirty="0">
                <a:solidFill>
                  <a:srgbClr val="216C53"/>
                </a:solidFill>
                <a:latin typeface="Montserrat"/>
              </a:rPr>
              <a:t> Nam </a:t>
            </a:r>
            <a:r>
              <a:rPr lang="en-US" sz="2004" dirty="0" err="1">
                <a:solidFill>
                  <a:srgbClr val="216C53"/>
                </a:solidFill>
                <a:latin typeface="Montserrat"/>
              </a:rPr>
              <a:t>từ</a:t>
            </a:r>
            <a:r>
              <a:rPr lang="en-US" sz="2004" dirty="0">
                <a:solidFill>
                  <a:srgbClr val="216C53"/>
                </a:solidFill>
                <a:latin typeface="Montserrat"/>
              </a:rPr>
              <a:t> </a:t>
            </a:r>
            <a:r>
              <a:rPr lang="en-US" sz="2004" dirty="0" err="1">
                <a:solidFill>
                  <a:srgbClr val="216C53"/>
                </a:solidFill>
                <a:latin typeface="Montserrat"/>
              </a:rPr>
              <a:t>năm</a:t>
            </a:r>
            <a:r>
              <a:rPr lang="en-US" sz="2004" dirty="0">
                <a:solidFill>
                  <a:srgbClr val="216C53"/>
                </a:solidFill>
                <a:latin typeface="Montserrat"/>
              </a:rPr>
              <a:t> 1988, </a:t>
            </a:r>
            <a:r>
              <a:rPr lang="en-US" sz="2004" dirty="0" err="1">
                <a:solidFill>
                  <a:srgbClr val="216C53"/>
                </a:solidFill>
                <a:latin typeface="Montserrat"/>
              </a:rPr>
              <a:t>sau</a:t>
            </a:r>
            <a:r>
              <a:rPr lang="en-US" sz="2004" dirty="0">
                <a:solidFill>
                  <a:srgbClr val="216C53"/>
                </a:solidFill>
                <a:latin typeface="Montserrat"/>
              </a:rPr>
              <a:t> </a:t>
            </a:r>
            <a:r>
              <a:rPr lang="en-US" sz="2004" dirty="0" err="1">
                <a:solidFill>
                  <a:srgbClr val="216C53"/>
                </a:solidFill>
                <a:latin typeface="Montserrat"/>
              </a:rPr>
              <a:t>khi</a:t>
            </a:r>
            <a:r>
              <a:rPr lang="en-US" sz="2004" dirty="0">
                <a:solidFill>
                  <a:srgbClr val="216C53"/>
                </a:solidFill>
                <a:latin typeface="Montserrat"/>
              </a:rPr>
              <a:t> </a:t>
            </a:r>
            <a:r>
              <a:rPr lang="en-US" sz="2004" dirty="0" err="1">
                <a:solidFill>
                  <a:srgbClr val="216C53"/>
                </a:solidFill>
                <a:latin typeface="Montserrat"/>
              </a:rPr>
              <a:t>Việt</a:t>
            </a:r>
            <a:r>
              <a:rPr lang="en-US" sz="2004" dirty="0">
                <a:solidFill>
                  <a:srgbClr val="216C53"/>
                </a:solidFill>
                <a:latin typeface="Montserrat"/>
              </a:rPr>
              <a:t> Nam </a:t>
            </a:r>
            <a:r>
              <a:rPr lang="en-US" sz="2004" dirty="0" err="1">
                <a:solidFill>
                  <a:srgbClr val="216C53"/>
                </a:solidFill>
                <a:latin typeface="Montserrat"/>
              </a:rPr>
              <a:t>mở</a:t>
            </a:r>
            <a:r>
              <a:rPr lang="en-US" sz="2004" dirty="0">
                <a:solidFill>
                  <a:srgbClr val="216C53"/>
                </a:solidFill>
                <a:latin typeface="Montserrat"/>
              </a:rPr>
              <a:t> </a:t>
            </a:r>
            <a:r>
              <a:rPr lang="en-US" sz="2004" dirty="0" err="1">
                <a:solidFill>
                  <a:srgbClr val="216C53"/>
                </a:solidFill>
                <a:latin typeface="Montserrat"/>
              </a:rPr>
              <a:t>cửa</a:t>
            </a:r>
            <a:r>
              <a:rPr lang="en-US" sz="2004" dirty="0">
                <a:solidFill>
                  <a:srgbClr val="216C53"/>
                </a:solidFill>
                <a:latin typeface="Montserrat"/>
              </a:rPr>
              <a:t> </a:t>
            </a:r>
            <a:r>
              <a:rPr lang="en-US" sz="2004" dirty="0" err="1">
                <a:solidFill>
                  <a:srgbClr val="216C53"/>
                </a:solidFill>
                <a:latin typeface="Montserrat"/>
              </a:rPr>
              <a:t>năm</a:t>
            </a:r>
            <a:r>
              <a:rPr lang="en-US" sz="2004" dirty="0">
                <a:solidFill>
                  <a:srgbClr val="216C53"/>
                </a:solidFill>
                <a:latin typeface="Montserrat"/>
              </a:rPr>
              <a:t> 1986 </a:t>
            </a:r>
            <a:r>
              <a:rPr lang="en-US" sz="2004" dirty="0" err="1">
                <a:solidFill>
                  <a:srgbClr val="216C53"/>
                </a:solidFill>
                <a:latin typeface="Montserrat"/>
              </a:rPr>
              <a:t>theo</a:t>
            </a:r>
            <a:r>
              <a:rPr lang="en-US" sz="2004" dirty="0">
                <a:solidFill>
                  <a:srgbClr val="216C53"/>
                </a:solidFill>
                <a:latin typeface="Montserrat"/>
              </a:rPr>
              <a:t> </a:t>
            </a:r>
            <a:r>
              <a:rPr lang="en-US" sz="2004" dirty="0" err="1">
                <a:solidFill>
                  <a:srgbClr val="216C53"/>
                </a:solidFill>
                <a:latin typeface="Montserrat"/>
              </a:rPr>
              <a:t>chủ</a:t>
            </a:r>
            <a:r>
              <a:rPr lang="en-US" sz="2004" dirty="0">
                <a:solidFill>
                  <a:srgbClr val="216C53"/>
                </a:solidFill>
                <a:latin typeface="Montserrat"/>
              </a:rPr>
              <a:t> </a:t>
            </a:r>
            <a:r>
              <a:rPr lang="en-US" sz="2004" dirty="0" err="1">
                <a:solidFill>
                  <a:srgbClr val="216C53"/>
                </a:solidFill>
                <a:latin typeface="Montserrat"/>
              </a:rPr>
              <a:t>trương</a:t>
            </a:r>
            <a:r>
              <a:rPr lang="en-US" sz="2004" dirty="0">
                <a:solidFill>
                  <a:srgbClr val="216C53"/>
                </a:solidFill>
                <a:latin typeface="Montserrat"/>
              </a:rPr>
              <a:t> </a:t>
            </a:r>
            <a:r>
              <a:rPr lang="en-US" sz="2004" dirty="0" err="1">
                <a:solidFill>
                  <a:srgbClr val="216C53"/>
                </a:solidFill>
                <a:latin typeface="Montserrat"/>
              </a:rPr>
              <a:t>Đổi</a:t>
            </a:r>
            <a:r>
              <a:rPr lang="en-US" sz="2004" dirty="0">
                <a:solidFill>
                  <a:srgbClr val="216C53"/>
                </a:solidFill>
                <a:latin typeface="Montserrat"/>
              </a:rPr>
              <a:t> </a:t>
            </a:r>
            <a:r>
              <a:rPr lang="en-US" sz="2004" dirty="0" err="1">
                <a:solidFill>
                  <a:srgbClr val="216C53"/>
                </a:solidFill>
                <a:latin typeface="Montserrat"/>
              </a:rPr>
              <a:t>mới</a:t>
            </a:r>
            <a:r>
              <a:rPr lang="en-US" sz="2004" dirty="0">
                <a:solidFill>
                  <a:srgbClr val="216C53"/>
                </a:solidFill>
                <a:latin typeface="Montserrat"/>
              </a:rPr>
              <a:t>, </a:t>
            </a:r>
            <a:r>
              <a:rPr lang="en-US" sz="2004" dirty="0" err="1">
                <a:solidFill>
                  <a:srgbClr val="216C53"/>
                </a:solidFill>
                <a:latin typeface="Montserrat"/>
              </a:rPr>
              <a:t>với</a:t>
            </a:r>
            <a:r>
              <a:rPr lang="en-US" sz="2004" dirty="0">
                <a:solidFill>
                  <a:srgbClr val="216C53"/>
                </a:solidFill>
                <a:latin typeface="Montserrat"/>
              </a:rPr>
              <a:t> </a:t>
            </a:r>
            <a:r>
              <a:rPr lang="en-US" sz="2004" dirty="0" err="1">
                <a:solidFill>
                  <a:srgbClr val="216C53"/>
                </a:solidFill>
                <a:latin typeface="Montserrat"/>
              </a:rPr>
              <a:t>hình</a:t>
            </a:r>
            <a:r>
              <a:rPr lang="en-US" sz="2004" dirty="0">
                <a:solidFill>
                  <a:srgbClr val="216C53"/>
                </a:solidFill>
                <a:latin typeface="Montserrat"/>
              </a:rPr>
              <a:t> </a:t>
            </a:r>
            <a:r>
              <a:rPr lang="en-US" sz="2004" dirty="0" err="1">
                <a:solidFill>
                  <a:srgbClr val="216C53"/>
                </a:solidFill>
                <a:latin typeface="Montserrat"/>
              </a:rPr>
              <a:t>thức</a:t>
            </a:r>
            <a:r>
              <a:rPr lang="en-US" sz="2004" dirty="0">
                <a:solidFill>
                  <a:srgbClr val="216C53"/>
                </a:solidFill>
                <a:latin typeface="Montserrat"/>
              </a:rPr>
              <a:t> </a:t>
            </a:r>
            <a:r>
              <a:rPr lang="en-US" sz="2004" dirty="0" err="1">
                <a:solidFill>
                  <a:srgbClr val="216C53"/>
                </a:solidFill>
                <a:latin typeface="Montserrat"/>
              </a:rPr>
              <a:t>mở</a:t>
            </a:r>
            <a:r>
              <a:rPr lang="en-US" sz="2004" dirty="0">
                <a:solidFill>
                  <a:srgbClr val="216C53"/>
                </a:solidFill>
                <a:latin typeface="Montserrat"/>
              </a:rPr>
              <a:t> </a:t>
            </a:r>
            <a:r>
              <a:rPr lang="en-US" sz="2004" dirty="0" err="1">
                <a:solidFill>
                  <a:srgbClr val="216C53"/>
                </a:solidFill>
                <a:latin typeface="Montserrat"/>
              </a:rPr>
              <a:t>văn</a:t>
            </a:r>
            <a:r>
              <a:rPr lang="en-US" sz="2004" dirty="0">
                <a:solidFill>
                  <a:srgbClr val="216C53"/>
                </a:solidFill>
                <a:latin typeface="Montserrat"/>
              </a:rPr>
              <a:t> </a:t>
            </a:r>
            <a:r>
              <a:rPr lang="en-US" sz="2004" dirty="0" err="1">
                <a:solidFill>
                  <a:srgbClr val="216C53"/>
                </a:solidFill>
                <a:latin typeface="Montserrat"/>
              </a:rPr>
              <a:t>phòng</a:t>
            </a:r>
            <a:r>
              <a:rPr lang="en-US" sz="2004" dirty="0">
                <a:solidFill>
                  <a:srgbClr val="216C53"/>
                </a:solidFill>
                <a:latin typeface="Montserrat"/>
              </a:rPr>
              <a:t> </a:t>
            </a:r>
            <a:r>
              <a:rPr lang="en-US" sz="2004" dirty="0" err="1">
                <a:solidFill>
                  <a:srgbClr val="216C53"/>
                </a:solidFill>
                <a:latin typeface="Montserrat"/>
              </a:rPr>
              <a:t>đại</a:t>
            </a:r>
            <a:r>
              <a:rPr lang="en-US" sz="2004" dirty="0">
                <a:solidFill>
                  <a:srgbClr val="216C53"/>
                </a:solidFill>
                <a:latin typeface="Montserrat"/>
              </a:rPr>
              <a:t> </a:t>
            </a:r>
            <a:r>
              <a:rPr lang="en-US" sz="2004" dirty="0" err="1">
                <a:solidFill>
                  <a:srgbClr val="216C53"/>
                </a:solidFill>
                <a:latin typeface="Montserrat"/>
              </a:rPr>
              <a:t>diện</a:t>
            </a:r>
            <a:r>
              <a:rPr lang="en-US" sz="2004" dirty="0">
                <a:solidFill>
                  <a:srgbClr val="216C53"/>
                </a:solidFill>
                <a:latin typeface="Montserrat"/>
              </a:rPr>
              <a:t> </a:t>
            </a:r>
            <a:r>
              <a:rPr lang="en-US" sz="2004" dirty="0" err="1">
                <a:solidFill>
                  <a:srgbClr val="216C53"/>
                </a:solidFill>
                <a:latin typeface="Montserrat"/>
              </a:rPr>
              <a:t>tại</a:t>
            </a:r>
            <a:r>
              <a:rPr lang="en-US" sz="2004" dirty="0">
                <a:solidFill>
                  <a:srgbClr val="216C53"/>
                </a:solidFill>
                <a:latin typeface="Montserrat"/>
              </a:rPr>
              <a:t> TP. </a:t>
            </a:r>
            <a:r>
              <a:rPr lang="en-US" sz="2004" dirty="0" err="1">
                <a:solidFill>
                  <a:srgbClr val="216C53"/>
                </a:solidFill>
                <a:latin typeface="Montserrat"/>
              </a:rPr>
              <a:t>Hồ</a:t>
            </a:r>
            <a:r>
              <a:rPr lang="en-US" sz="2004" dirty="0">
                <a:solidFill>
                  <a:srgbClr val="216C53"/>
                </a:solidFill>
                <a:latin typeface="Montserrat"/>
              </a:rPr>
              <a:t> Chí Minh.</a:t>
            </a:r>
          </a:p>
        </p:txBody>
      </p:sp>
      <p:sp>
        <p:nvSpPr>
          <p:cNvPr id="12" name="TextBox 12"/>
          <p:cNvSpPr txBox="1"/>
          <p:nvPr/>
        </p:nvSpPr>
        <p:spPr>
          <a:xfrm>
            <a:off x="10971052" y="1495802"/>
            <a:ext cx="6739650" cy="7200146"/>
          </a:xfrm>
          <a:prstGeom prst="rect">
            <a:avLst/>
          </a:prstGeom>
        </p:spPr>
        <p:txBody>
          <a:bodyPr lIns="0" tIns="0" rIns="0" bIns="0" rtlCol="0" anchor="t">
            <a:spAutoFit/>
          </a:bodyPr>
          <a:lstStyle/>
          <a:p>
            <a:pPr algn="just">
              <a:lnSpc>
                <a:spcPts val="3610"/>
              </a:lnSpc>
            </a:pPr>
            <a:r>
              <a:rPr lang="en-US" sz="2270">
                <a:solidFill>
                  <a:srgbClr val="FFFEF2"/>
                </a:solidFill>
                <a:latin typeface="Montserrat Bold"/>
              </a:rPr>
              <a:t>Tên gọi:</a:t>
            </a:r>
            <a:r>
              <a:rPr lang="en-US" sz="2270">
                <a:solidFill>
                  <a:srgbClr val="FFFEF2"/>
                </a:solidFill>
                <a:latin typeface="Montserrat"/>
              </a:rPr>
              <a:t> Công ty Cổ phần Chăn nuôi C.P Việt Nam Chi nhánh Bình Dương</a:t>
            </a:r>
          </a:p>
          <a:p>
            <a:pPr algn="just">
              <a:lnSpc>
                <a:spcPts val="3610"/>
              </a:lnSpc>
            </a:pPr>
            <a:endParaRPr lang="en-US" sz="2270">
              <a:solidFill>
                <a:srgbClr val="FFFEF2"/>
              </a:solidFill>
              <a:latin typeface="Montserrat"/>
            </a:endParaRPr>
          </a:p>
          <a:p>
            <a:pPr algn="just">
              <a:lnSpc>
                <a:spcPts val="3610"/>
              </a:lnSpc>
            </a:pPr>
            <a:r>
              <a:rPr lang="en-US" sz="2270">
                <a:solidFill>
                  <a:srgbClr val="FFFEF2"/>
                </a:solidFill>
                <a:latin typeface="Montserrat Bold"/>
              </a:rPr>
              <a:t>Địa chỉ: </a:t>
            </a:r>
            <a:r>
              <a:rPr lang="en-US" sz="2270">
                <a:solidFill>
                  <a:srgbClr val="FFFEF2"/>
                </a:solidFill>
                <a:latin typeface="Montserrat"/>
              </a:rPr>
              <a:t>Lô M5-8 Khu Công nghiệp Mỹ Phước II - Bến Cát - Bình Dương</a:t>
            </a:r>
          </a:p>
          <a:p>
            <a:pPr algn="just">
              <a:lnSpc>
                <a:spcPts val="3610"/>
              </a:lnSpc>
            </a:pPr>
            <a:endParaRPr lang="en-US" sz="2270">
              <a:solidFill>
                <a:srgbClr val="FFFEF2"/>
              </a:solidFill>
              <a:latin typeface="Montserrat"/>
            </a:endParaRPr>
          </a:p>
          <a:p>
            <a:pPr algn="just">
              <a:lnSpc>
                <a:spcPts val="3610"/>
              </a:lnSpc>
            </a:pPr>
            <a:r>
              <a:rPr lang="en-US" sz="2270">
                <a:solidFill>
                  <a:srgbClr val="FFFEF2"/>
                </a:solidFill>
                <a:latin typeface="Montserrat Bold"/>
              </a:rPr>
              <a:t>Website: </a:t>
            </a:r>
            <a:r>
              <a:rPr lang="en-US" sz="2270">
                <a:solidFill>
                  <a:srgbClr val="FFFEF2"/>
                </a:solidFill>
                <a:latin typeface="Montserrat"/>
              </a:rPr>
              <a:t>www.cp.com.vn</a:t>
            </a:r>
          </a:p>
          <a:p>
            <a:pPr algn="just">
              <a:lnSpc>
                <a:spcPts val="3610"/>
              </a:lnSpc>
            </a:pPr>
            <a:endParaRPr lang="en-US" sz="2270">
              <a:solidFill>
                <a:srgbClr val="FFFEF2"/>
              </a:solidFill>
              <a:latin typeface="Montserrat"/>
            </a:endParaRPr>
          </a:p>
          <a:p>
            <a:pPr algn="just">
              <a:lnSpc>
                <a:spcPts val="3610"/>
              </a:lnSpc>
            </a:pPr>
            <a:r>
              <a:rPr lang="en-US" sz="2270">
                <a:solidFill>
                  <a:srgbClr val="FFFEF2"/>
                </a:solidFill>
                <a:latin typeface="Montserrat Bold"/>
              </a:rPr>
              <a:t>Ngành nghề kinh doanh: </a:t>
            </a:r>
            <a:r>
              <a:rPr lang="en-US" sz="2270">
                <a:solidFill>
                  <a:srgbClr val="FFFEF2"/>
                </a:solidFill>
                <a:latin typeface="Montserrat"/>
              </a:rPr>
              <a:t>Sản xuất thức ăn gia súc, gia cầm và thủy sản</a:t>
            </a:r>
          </a:p>
          <a:p>
            <a:pPr algn="just">
              <a:lnSpc>
                <a:spcPts val="3610"/>
              </a:lnSpc>
            </a:pPr>
            <a:endParaRPr lang="en-US" sz="2270">
              <a:solidFill>
                <a:srgbClr val="FFFEF2"/>
              </a:solidFill>
              <a:latin typeface="Montserrat"/>
            </a:endParaRPr>
          </a:p>
          <a:p>
            <a:pPr algn="just">
              <a:lnSpc>
                <a:spcPts val="3610"/>
              </a:lnSpc>
            </a:pPr>
            <a:r>
              <a:rPr lang="en-US" sz="2270">
                <a:solidFill>
                  <a:srgbClr val="FFFEF2"/>
                </a:solidFill>
                <a:latin typeface="Montserrat Bold"/>
              </a:rPr>
              <a:t>Tổng số vốn đầu tư: </a:t>
            </a:r>
            <a:r>
              <a:rPr lang="en-US" sz="2270">
                <a:solidFill>
                  <a:srgbClr val="FFFEF2"/>
                </a:solidFill>
                <a:latin typeface="Montserrat"/>
              </a:rPr>
              <a:t>65.000.000 USD</a:t>
            </a:r>
          </a:p>
          <a:p>
            <a:pPr algn="just">
              <a:lnSpc>
                <a:spcPts val="3610"/>
              </a:lnSpc>
            </a:pPr>
            <a:endParaRPr lang="en-US" sz="2270">
              <a:solidFill>
                <a:srgbClr val="FFFEF2"/>
              </a:solidFill>
              <a:latin typeface="Montserrat"/>
            </a:endParaRPr>
          </a:p>
          <a:p>
            <a:pPr algn="just">
              <a:lnSpc>
                <a:spcPts val="3610"/>
              </a:lnSpc>
            </a:pPr>
            <a:r>
              <a:rPr lang="en-US" sz="2270">
                <a:solidFill>
                  <a:srgbClr val="FFFEF2"/>
                </a:solidFill>
                <a:latin typeface="Montserrat"/>
              </a:rPr>
              <a:t>Công ty Cổ phần Chăn nuôi C.P Việt Nam Chi nhánh Bình Dương chính thức đi vào hoạt động năm 2008.</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6" name="TextBox 6"/>
          <p:cNvSpPr txBox="1"/>
          <p:nvPr/>
        </p:nvSpPr>
        <p:spPr>
          <a:xfrm>
            <a:off x="1238718" y="1192108"/>
            <a:ext cx="9262708" cy="1801227"/>
          </a:xfrm>
          <a:prstGeom prst="rect">
            <a:avLst/>
          </a:prstGeom>
        </p:spPr>
        <p:txBody>
          <a:bodyPr lIns="0" tIns="0" rIns="0" bIns="0" rtlCol="0" anchor="t">
            <a:spAutoFit/>
          </a:bodyPr>
          <a:lstStyle/>
          <a:p>
            <a:pPr>
              <a:lnSpc>
                <a:spcPts val="7081"/>
              </a:lnSpc>
            </a:pPr>
            <a:r>
              <a:rPr lang="en-US" sz="6157" spc="301">
                <a:solidFill>
                  <a:srgbClr val="216C53"/>
                </a:solidFill>
                <a:latin typeface="Montserrat Ultra-Bold"/>
              </a:rPr>
              <a:t>THỰC TRẠNG </a:t>
            </a:r>
          </a:p>
          <a:p>
            <a:pPr>
              <a:lnSpc>
                <a:spcPts val="7081"/>
              </a:lnSpc>
            </a:pPr>
            <a:r>
              <a:rPr lang="en-US" sz="6157" spc="301">
                <a:solidFill>
                  <a:srgbClr val="33866A"/>
                </a:solidFill>
                <a:latin typeface="Montserrat Ultra-Bold"/>
              </a:rPr>
              <a:t>QUẢN LÝ NHÂN LỰC</a:t>
            </a:r>
          </a:p>
        </p:txBody>
      </p:sp>
      <p:sp>
        <p:nvSpPr>
          <p:cNvPr id="7" name="Freeform 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599257" y="1028700"/>
            <a:ext cx="6315314" cy="4202555"/>
          </a:xfrm>
          <a:custGeom>
            <a:avLst/>
            <a:gdLst/>
            <a:ahLst/>
            <a:cxnLst/>
            <a:rect l="l" t="t" r="r" b="b"/>
            <a:pathLst>
              <a:path w="6315314" h="4202555">
                <a:moveTo>
                  <a:pt x="0" y="0"/>
                </a:moveTo>
                <a:lnTo>
                  <a:pt x="6315314" y="0"/>
                </a:lnTo>
                <a:lnTo>
                  <a:pt x="6315314" y="4202555"/>
                </a:lnTo>
                <a:lnTo>
                  <a:pt x="0" y="4202555"/>
                </a:lnTo>
                <a:lnTo>
                  <a:pt x="0" y="0"/>
                </a:lnTo>
                <a:close/>
              </a:path>
            </a:pathLst>
          </a:custGeom>
          <a:blipFill>
            <a:blip r:embed="rId6"/>
            <a:stretch>
              <a:fillRect/>
            </a:stretch>
          </a:blipFill>
        </p:spPr>
        <p:txBody>
          <a:bodyPr/>
          <a:lstStyle/>
          <a:p>
            <a:endParaRPr lang="en-US"/>
          </a:p>
        </p:txBody>
      </p:sp>
      <p:sp>
        <p:nvSpPr>
          <p:cNvPr id="10" name="Freeform 10"/>
          <p:cNvSpPr/>
          <p:nvPr/>
        </p:nvSpPr>
        <p:spPr>
          <a:xfrm>
            <a:off x="10501426" y="5571221"/>
            <a:ext cx="6021045" cy="4014030"/>
          </a:xfrm>
          <a:custGeom>
            <a:avLst/>
            <a:gdLst/>
            <a:ahLst/>
            <a:cxnLst/>
            <a:rect l="l" t="t" r="r" b="b"/>
            <a:pathLst>
              <a:path w="6021045" h="4014030">
                <a:moveTo>
                  <a:pt x="0" y="0"/>
                </a:moveTo>
                <a:lnTo>
                  <a:pt x="6021045" y="0"/>
                </a:lnTo>
                <a:lnTo>
                  <a:pt x="6021045" y="4014030"/>
                </a:lnTo>
                <a:lnTo>
                  <a:pt x="0" y="4014030"/>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38718" y="4219708"/>
            <a:ext cx="9262708" cy="1167897"/>
          </a:xfrm>
          <a:prstGeom prst="rect">
            <a:avLst/>
          </a:prstGeom>
        </p:spPr>
        <p:txBody>
          <a:bodyPr lIns="0" tIns="0" rIns="0" bIns="0" rtlCol="0" anchor="t">
            <a:spAutoFit/>
          </a:bodyPr>
          <a:lstStyle/>
          <a:p>
            <a:pPr algn="just">
              <a:lnSpc>
                <a:spcPts val="3175"/>
              </a:lnSpc>
            </a:pPr>
            <a:r>
              <a:rPr lang="en-US" sz="1997" dirty="0" err="1">
                <a:solidFill>
                  <a:srgbClr val="216C53"/>
                </a:solidFill>
                <a:latin typeface="Montserrat"/>
              </a:rPr>
              <a:t>Cơ</a:t>
            </a:r>
            <a:r>
              <a:rPr lang="en-US" sz="1997" dirty="0">
                <a:solidFill>
                  <a:srgbClr val="216C53"/>
                </a:solidFill>
                <a:latin typeface="Montserrat"/>
              </a:rPr>
              <a:t> </a:t>
            </a:r>
            <a:r>
              <a:rPr lang="en-US" sz="1997" dirty="0" err="1">
                <a:solidFill>
                  <a:srgbClr val="216C53"/>
                </a:solidFill>
                <a:latin typeface="Montserrat"/>
              </a:rPr>
              <a:t>cấu</a:t>
            </a:r>
            <a:r>
              <a:rPr lang="en-US" sz="1997" dirty="0">
                <a:solidFill>
                  <a:srgbClr val="216C53"/>
                </a:solidFill>
                <a:latin typeface="Montserrat"/>
              </a:rPr>
              <a:t> </a:t>
            </a:r>
            <a:r>
              <a:rPr lang="en-US" sz="1997" dirty="0" err="1">
                <a:solidFill>
                  <a:srgbClr val="216C53"/>
                </a:solidFill>
                <a:latin typeface="Montserrat"/>
              </a:rPr>
              <a:t>lao</a:t>
            </a:r>
            <a:r>
              <a:rPr lang="en-US" sz="1997" dirty="0">
                <a:solidFill>
                  <a:srgbClr val="216C53"/>
                </a:solidFill>
                <a:latin typeface="Montserrat"/>
              </a:rPr>
              <a:t> </a:t>
            </a:r>
            <a:r>
              <a:rPr lang="en-US" sz="1997" dirty="0" err="1">
                <a:solidFill>
                  <a:srgbClr val="216C53"/>
                </a:solidFill>
                <a:latin typeface="Montserrat"/>
              </a:rPr>
              <a:t>động</a:t>
            </a:r>
            <a:r>
              <a:rPr lang="en-US" sz="1997" dirty="0">
                <a:solidFill>
                  <a:srgbClr val="216C53"/>
                </a:solidFill>
                <a:latin typeface="Montserrat"/>
              </a:rPr>
              <a:t> </a:t>
            </a:r>
            <a:r>
              <a:rPr lang="en-US" sz="1997" dirty="0" err="1">
                <a:solidFill>
                  <a:srgbClr val="216C53"/>
                </a:solidFill>
                <a:latin typeface="Montserrat"/>
              </a:rPr>
              <a:t>trẻ</a:t>
            </a:r>
            <a:r>
              <a:rPr lang="en-US" sz="1997" dirty="0">
                <a:solidFill>
                  <a:srgbClr val="216C53"/>
                </a:solidFill>
                <a:latin typeface="Montserrat"/>
              </a:rPr>
              <a:t> (76,63%), </a:t>
            </a:r>
            <a:r>
              <a:rPr lang="en-US" sz="1997" dirty="0" err="1">
                <a:solidFill>
                  <a:srgbClr val="216C53"/>
                </a:solidFill>
                <a:latin typeface="Montserrat"/>
              </a:rPr>
              <a:t>có</a:t>
            </a:r>
            <a:r>
              <a:rPr lang="en-US" sz="1997" dirty="0">
                <a:solidFill>
                  <a:srgbClr val="216C53"/>
                </a:solidFill>
                <a:latin typeface="Montserrat"/>
              </a:rPr>
              <a:t> </a:t>
            </a:r>
            <a:r>
              <a:rPr lang="en-US" sz="1997" dirty="0" err="1">
                <a:solidFill>
                  <a:srgbClr val="216C53"/>
                </a:solidFill>
                <a:latin typeface="Montserrat"/>
              </a:rPr>
              <a:t>trình</a:t>
            </a:r>
            <a:r>
              <a:rPr lang="en-US" sz="1997" dirty="0">
                <a:solidFill>
                  <a:srgbClr val="216C53"/>
                </a:solidFill>
                <a:latin typeface="Montserrat"/>
              </a:rPr>
              <a:t> </a:t>
            </a:r>
            <a:r>
              <a:rPr lang="en-US" sz="1997" dirty="0" err="1">
                <a:solidFill>
                  <a:srgbClr val="216C53"/>
                </a:solidFill>
                <a:latin typeface="Montserrat"/>
              </a:rPr>
              <a:t>độ</a:t>
            </a:r>
            <a:r>
              <a:rPr lang="en-US" sz="1997" dirty="0">
                <a:solidFill>
                  <a:srgbClr val="216C53"/>
                </a:solidFill>
                <a:latin typeface="Montserrat"/>
              </a:rPr>
              <a:t> </a:t>
            </a:r>
            <a:r>
              <a:rPr lang="en-US" sz="1997" dirty="0" err="1">
                <a:solidFill>
                  <a:srgbClr val="216C53"/>
                </a:solidFill>
                <a:latin typeface="Montserrat"/>
              </a:rPr>
              <a:t>cao</a:t>
            </a:r>
            <a:r>
              <a:rPr lang="en-US" sz="1997" dirty="0">
                <a:solidFill>
                  <a:srgbClr val="216C53"/>
                </a:solidFill>
                <a:latin typeface="Montserrat"/>
              </a:rPr>
              <a:t> (56,2%)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có</a:t>
            </a:r>
            <a:r>
              <a:rPr lang="en-US" sz="1997" dirty="0">
                <a:solidFill>
                  <a:srgbClr val="216C53"/>
                </a:solidFill>
                <a:latin typeface="Montserrat"/>
              </a:rPr>
              <a:t> </a:t>
            </a:r>
            <a:r>
              <a:rPr lang="en-US" sz="1997" dirty="0" err="1">
                <a:solidFill>
                  <a:srgbClr val="216C53"/>
                </a:solidFill>
                <a:latin typeface="Montserrat"/>
              </a:rPr>
              <a:t>sự</a:t>
            </a:r>
            <a:r>
              <a:rPr lang="en-US" sz="1997" dirty="0">
                <a:solidFill>
                  <a:srgbClr val="216C53"/>
                </a:solidFill>
                <a:latin typeface="Montserrat"/>
              </a:rPr>
              <a:t> </a:t>
            </a:r>
            <a:r>
              <a:rPr lang="en-US" sz="1997" dirty="0" err="1">
                <a:solidFill>
                  <a:srgbClr val="216C53"/>
                </a:solidFill>
                <a:latin typeface="Montserrat"/>
              </a:rPr>
              <a:t>chênh</a:t>
            </a:r>
            <a:r>
              <a:rPr lang="en-US" sz="1997" dirty="0">
                <a:solidFill>
                  <a:srgbClr val="216C53"/>
                </a:solidFill>
                <a:latin typeface="Montserrat"/>
              </a:rPr>
              <a:t> </a:t>
            </a:r>
            <a:r>
              <a:rPr lang="en-US" sz="1997" dirty="0" err="1">
                <a:solidFill>
                  <a:srgbClr val="216C53"/>
                </a:solidFill>
                <a:latin typeface="Montserrat"/>
              </a:rPr>
              <a:t>lệch</a:t>
            </a:r>
            <a:r>
              <a:rPr lang="en-US" sz="1997" dirty="0">
                <a:solidFill>
                  <a:srgbClr val="216C53"/>
                </a:solidFill>
                <a:latin typeface="Montserrat"/>
              </a:rPr>
              <a:t> </a:t>
            </a:r>
            <a:r>
              <a:rPr lang="en-US" sz="1997" dirty="0" err="1">
                <a:solidFill>
                  <a:srgbClr val="216C53"/>
                </a:solidFill>
                <a:latin typeface="Montserrat"/>
              </a:rPr>
              <a:t>rõ</a:t>
            </a:r>
            <a:r>
              <a:rPr lang="en-US" sz="1997" dirty="0">
                <a:solidFill>
                  <a:srgbClr val="216C53"/>
                </a:solidFill>
                <a:latin typeface="Montserrat"/>
              </a:rPr>
              <a:t> </a:t>
            </a:r>
            <a:r>
              <a:rPr lang="en-US" sz="1997" dirty="0" err="1">
                <a:solidFill>
                  <a:srgbClr val="216C53"/>
                </a:solidFill>
                <a:latin typeface="Montserrat"/>
              </a:rPr>
              <a:t>ràng</a:t>
            </a:r>
            <a:r>
              <a:rPr lang="en-US" sz="1997" dirty="0">
                <a:solidFill>
                  <a:srgbClr val="216C53"/>
                </a:solidFill>
                <a:latin typeface="Montserrat"/>
              </a:rPr>
              <a:t> </a:t>
            </a:r>
            <a:r>
              <a:rPr lang="en-US" sz="1997" dirty="0" err="1">
                <a:solidFill>
                  <a:srgbClr val="216C53"/>
                </a:solidFill>
                <a:latin typeface="Montserrat"/>
              </a:rPr>
              <a:t>giữa</a:t>
            </a:r>
            <a:r>
              <a:rPr lang="en-US" sz="1997" dirty="0">
                <a:solidFill>
                  <a:srgbClr val="216C53"/>
                </a:solidFill>
                <a:latin typeface="Montserrat"/>
              </a:rPr>
              <a:t> </a:t>
            </a:r>
            <a:r>
              <a:rPr lang="en-US" sz="1997" dirty="0" err="1">
                <a:solidFill>
                  <a:srgbClr val="216C53"/>
                </a:solidFill>
                <a:latin typeface="Montserrat"/>
              </a:rPr>
              <a:t>nam</a:t>
            </a:r>
            <a:r>
              <a:rPr lang="en-US" sz="1997" dirty="0">
                <a:solidFill>
                  <a:srgbClr val="216C53"/>
                </a:solidFill>
                <a:latin typeface="Montserrat"/>
              </a:rPr>
              <a:t> </a:t>
            </a:r>
            <a:r>
              <a:rPr lang="en-US" sz="1997" dirty="0" err="1">
                <a:solidFill>
                  <a:srgbClr val="216C53"/>
                </a:solidFill>
                <a:latin typeface="Montserrat"/>
              </a:rPr>
              <a:t>về</a:t>
            </a:r>
            <a:r>
              <a:rPr lang="en-US" sz="1997" dirty="0">
                <a:solidFill>
                  <a:srgbClr val="216C53"/>
                </a:solidFill>
                <a:latin typeface="Montserrat"/>
              </a:rPr>
              <a:t> </a:t>
            </a:r>
            <a:r>
              <a:rPr lang="en-US" sz="1997" dirty="0" err="1">
                <a:solidFill>
                  <a:srgbClr val="216C53"/>
                </a:solidFill>
                <a:latin typeface="Montserrat"/>
              </a:rPr>
              <a:t>nữ</a:t>
            </a:r>
            <a:r>
              <a:rPr lang="en-US" sz="1997" dirty="0">
                <a:solidFill>
                  <a:srgbClr val="216C53"/>
                </a:solidFill>
                <a:latin typeface="Montserrat"/>
              </a:rPr>
              <a:t> (</a:t>
            </a:r>
            <a:r>
              <a:rPr lang="en-US" sz="1997" dirty="0" err="1">
                <a:solidFill>
                  <a:srgbClr val="216C53"/>
                </a:solidFill>
                <a:latin typeface="Montserrat"/>
              </a:rPr>
              <a:t>nam</a:t>
            </a:r>
            <a:r>
              <a:rPr lang="en-US" sz="1997" dirty="0">
                <a:solidFill>
                  <a:srgbClr val="216C53"/>
                </a:solidFill>
                <a:latin typeface="Montserrat"/>
              </a:rPr>
              <a:t> </a:t>
            </a:r>
            <a:r>
              <a:rPr lang="en-US" sz="1997" dirty="0" err="1">
                <a:solidFill>
                  <a:srgbClr val="216C53"/>
                </a:solidFill>
                <a:latin typeface="Montserrat"/>
              </a:rPr>
              <a:t>giới</a:t>
            </a:r>
            <a:r>
              <a:rPr lang="en-US" sz="1997" dirty="0">
                <a:solidFill>
                  <a:srgbClr val="216C53"/>
                </a:solidFill>
                <a:latin typeface="Montserrat"/>
              </a:rPr>
              <a:t> </a:t>
            </a:r>
            <a:r>
              <a:rPr lang="en-US" sz="1997" dirty="0" err="1">
                <a:solidFill>
                  <a:srgbClr val="216C53"/>
                </a:solidFill>
                <a:latin typeface="Montserrat"/>
              </a:rPr>
              <a:t>chiếm</a:t>
            </a:r>
            <a:r>
              <a:rPr lang="en-US" sz="1997" dirty="0">
                <a:solidFill>
                  <a:srgbClr val="216C53"/>
                </a:solidFill>
                <a:latin typeface="Montserrat"/>
              </a:rPr>
              <a:t> 91,2%) do </a:t>
            </a:r>
            <a:r>
              <a:rPr lang="en-US" sz="1997" dirty="0" err="1">
                <a:solidFill>
                  <a:srgbClr val="216C53"/>
                </a:solidFill>
                <a:latin typeface="Montserrat"/>
              </a:rPr>
              <a:t>tính</a:t>
            </a:r>
            <a:r>
              <a:rPr lang="en-US" sz="1997" dirty="0">
                <a:solidFill>
                  <a:srgbClr val="216C53"/>
                </a:solidFill>
                <a:latin typeface="Montserrat"/>
              </a:rPr>
              <a:t> </a:t>
            </a:r>
            <a:r>
              <a:rPr lang="en-US" sz="1997" dirty="0" err="1">
                <a:solidFill>
                  <a:srgbClr val="216C53"/>
                </a:solidFill>
                <a:latin typeface="Montserrat"/>
              </a:rPr>
              <a:t>chất</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đặc</a:t>
            </a:r>
            <a:r>
              <a:rPr lang="en-US" sz="1997" dirty="0">
                <a:solidFill>
                  <a:srgbClr val="216C53"/>
                </a:solidFill>
                <a:latin typeface="Montserrat"/>
              </a:rPr>
              <a:t> </a:t>
            </a:r>
            <a:r>
              <a:rPr lang="en-US" sz="1997" dirty="0" err="1">
                <a:solidFill>
                  <a:srgbClr val="216C53"/>
                </a:solidFill>
                <a:latin typeface="Montserrat"/>
              </a:rPr>
              <a:t>điểm</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a:t>
            </a:r>
            <a:r>
              <a:rPr lang="en-US" sz="1997" dirty="0" err="1">
                <a:solidFill>
                  <a:srgbClr val="216C53"/>
                </a:solidFill>
                <a:latin typeface="Montserrat"/>
              </a:rPr>
              <a:t>việc</a:t>
            </a:r>
            <a:r>
              <a:rPr lang="en-US" sz="1997" dirty="0">
                <a:solidFill>
                  <a:srgbClr val="216C53"/>
                </a:solidFill>
                <a:latin typeface="Montserrat"/>
              </a:rPr>
              <a:t>.</a:t>
            </a:r>
          </a:p>
        </p:txBody>
      </p:sp>
      <p:sp>
        <p:nvSpPr>
          <p:cNvPr id="12" name="TextBox 12"/>
          <p:cNvSpPr txBox="1"/>
          <p:nvPr/>
        </p:nvSpPr>
        <p:spPr>
          <a:xfrm>
            <a:off x="1238718" y="3586559"/>
            <a:ext cx="4248431"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CƠ CẤU LAO ĐỘNG</a:t>
            </a:r>
          </a:p>
        </p:txBody>
      </p:sp>
      <p:sp>
        <p:nvSpPr>
          <p:cNvPr id="13" name="TextBox 13"/>
          <p:cNvSpPr txBox="1"/>
          <p:nvPr/>
        </p:nvSpPr>
        <p:spPr>
          <a:xfrm>
            <a:off x="1211193" y="6387730"/>
            <a:ext cx="9756887" cy="3968247"/>
          </a:xfrm>
          <a:prstGeom prst="rect">
            <a:avLst/>
          </a:prstGeom>
        </p:spPr>
        <p:txBody>
          <a:bodyPr lIns="0" tIns="0" rIns="0" bIns="0" rtlCol="0" anchor="t">
            <a:spAutoFit/>
          </a:bodyPr>
          <a:lstStyle/>
          <a:p>
            <a:pPr>
              <a:lnSpc>
                <a:spcPts val="3175"/>
              </a:lnSpc>
            </a:pPr>
            <a:r>
              <a:rPr lang="en-US" sz="1997" dirty="0">
                <a:solidFill>
                  <a:srgbClr val="216C53"/>
                </a:solidFill>
                <a:latin typeface="Montserrat"/>
              </a:rPr>
              <a:t>Chi </a:t>
            </a:r>
            <a:r>
              <a:rPr lang="en-US" sz="1997" dirty="0" err="1">
                <a:solidFill>
                  <a:srgbClr val="216C53"/>
                </a:solidFill>
                <a:latin typeface="Montserrat"/>
              </a:rPr>
              <a:t>nhánh</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ty </a:t>
            </a:r>
            <a:r>
              <a:rPr lang="en-US" sz="1997" dirty="0" err="1">
                <a:solidFill>
                  <a:srgbClr val="216C53"/>
                </a:solidFill>
                <a:latin typeface="Montserrat"/>
              </a:rPr>
              <a:t>thực</a:t>
            </a:r>
            <a:r>
              <a:rPr lang="en-US" sz="1997" dirty="0">
                <a:solidFill>
                  <a:srgbClr val="216C53"/>
                </a:solidFill>
                <a:latin typeface="Montserrat"/>
              </a:rPr>
              <a:t> </a:t>
            </a:r>
            <a:r>
              <a:rPr lang="en-US" sz="1997" dirty="0" err="1">
                <a:solidFill>
                  <a:srgbClr val="216C53"/>
                </a:solidFill>
                <a:latin typeface="Montserrat"/>
              </a:rPr>
              <a:t>hiện</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a:t>
            </a:r>
            <a:r>
              <a:rPr lang="en-US" sz="1997" dirty="0" err="1">
                <a:solidFill>
                  <a:srgbClr val="216C53"/>
                </a:solidFill>
                <a:latin typeface="Montserrat"/>
              </a:rPr>
              <a:t>tác</a:t>
            </a:r>
            <a:r>
              <a:rPr lang="en-US" sz="1997" dirty="0">
                <a:solidFill>
                  <a:srgbClr val="216C53"/>
                </a:solidFill>
                <a:latin typeface="Montserrat"/>
              </a:rPr>
              <a:t> </a:t>
            </a:r>
            <a:r>
              <a:rPr lang="en-US" sz="1997" dirty="0" err="1">
                <a:solidFill>
                  <a:srgbClr val="216C53"/>
                </a:solidFill>
                <a:latin typeface="Montserrat"/>
              </a:rPr>
              <a:t>phân</a:t>
            </a:r>
            <a:r>
              <a:rPr lang="en-US" sz="1997" dirty="0">
                <a:solidFill>
                  <a:srgbClr val="216C53"/>
                </a:solidFill>
                <a:latin typeface="Montserrat"/>
              </a:rPr>
              <a:t> </a:t>
            </a:r>
            <a:r>
              <a:rPr lang="en-US" sz="1997" dirty="0" err="1">
                <a:solidFill>
                  <a:srgbClr val="216C53"/>
                </a:solidFill>
                <a:latin typeface="Montserrat"/>
              </a:rPr>
              <a:t>tích</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a:t>
            </a:r>
            <a:r>
              <a:rPr lang="en-US" sz="1997" dirty="0" err="1">
                <a:solidFill>
                  <a:srgbClr val="216C53"/>
                </a:solidFill>
                <a:latin typeface="Montserrat"/>
              </a:rPr>
              <a:t>việc</a:t>
            </a:r>
            <a:r>
              <a:rPr lang="en-US" sz="1997" dirty="0">
                <a:solidFill>
                  <a:srgbClr val="216C53"/>
                </a:solidFill>
                <a:latin typeface="Montserrat"/>
              </a:rPr>
              <a:t> </a:t>
            </a:r>
            <a:r>
              <a:rPr lang="en-US" sz="1997" dirty="0" err="1">
                <a:solidFill>
                  <a:srgbClr val="216C53"/>
                </a:solidFill>
                <a:latin typeface="Montserrat"/>
              </a:rPr>
              <a:t>trên</a:t>
            </a:r>
            <a:r>
              <a:rPr lang="en-US" sz="1997" dirty="0">
                <a:solidFill>
                  <a:srgbClr val="216C53"/>
                </a:solidFill>
                <a:latin typeface="Montserrat"/>
              </a:rPr>
              <a:t> </a:t>
            </a:r>
            <a:r>
              <a:rPr lang="en-US" sz="1997" dirty="0" err="1">
                <a:solidFill>
                  <a:srgbClr val="216C53"/>
                </a:solidFill>
                <a:latin typeface="Montserrat"/>
              </a:rPr>
              <a:t>toàn</a:t>
            </a:r>
            <a:r>
              <a:rPr lang="en-US" sz="1997" dirty="0">
                <a:solidFill>
                  <a:srgbClr val="216C53"/>
                </a:solidFill>
                <a:latin typeface="Montserrat"/>
              </a:rPr>
              <a:t> chi </a:t>
            </a:r>
            <a:r>
              <a:rPr lang="en-US" sz="1997" dirty="0" err="1">
                <a:solidFill>
                  <a:srgbClr val="216C53"/>
                </a:solidFill>
                <a:latin typeface="Montserrat"/>
              </a:rPr>
              <a:t>nhánh</a:t>
            </a:r>
            <a:r>
              <a:rPr lang="en-US" sz="1997" dirty="0">
                <a:solidFill>
                  <a:srgbClr val="216C53"/>
                </a:solidFill>
                <a:latin typeface="Montserrat"/>
              </a:rPr>
              <a:t> </a:t>
            </a:r>
            <a:r>
              <a:rPr lang="en-US" sz="1997" dirty="0" err="1">
                <a:solidFill>
                  <a:srgbClr val="216C53"/>
                </a:solidFill>
                <a:latin typeface="Montserrat"/>
              </a:rPr>
              <a:t>cho</a:t>
            </a:r>
            <a:r>
              <a:rPr lang="en-US" sz="1997" dirty="0">
                <a:solidFill>
                  <a:srgbClr val="216C53"/>
                </a:solidFill>
                <a:latin typeface="Montserrat"/>
              </a:rPr>
              <a:t> </a:t>
            </a:r>
            <a:r>
              <a:rPr lang="en-US" sz="1997" dirty="0" err="1">
                <a:solidFill>
                  <a:srgbClr val="216C53"/>
                </a:solidFill>
                <a:latin typeface="Montserrat"/>
              </a:rPr>
              <a:t>cả</a:t>
            </a:r>
            <a:r>
              <a:rPr lang="en-US" sz="1997" dirty="0">
                <a:solidFill>
                  <a:srgbClr val="216C53"/>
                </a:solidFill>
                <a:latin typeface="Montserrat"/>
              </a:rPr>
              <a:t> </a:t>
            </a:r>
            <a:r>
              <a:rPr lang="en-US" sz="1997" dirty="0" err="1">
                <a:solidFill>
                  <a:srgbClr val="216C53"/>
                </a:solidFill>
                <a:latin typeface="Montserrat"/>
              </a:rPr>
              <a:t>khối</a:t>
            </a:r>
            <a:r>
              <a:rPr lang="en-US" sz="1997" dirty="0">
                <a:solidFill>
                  <a:srgbClr val="216C53"/>
                </a:solidFill>
                <a:latin typeface="Montserrat"/>
              </a:rPr>
              <a:t> </a:t>
            </a:r>
            <a:r>
              <a:rPr lang="en-US" sz="1997" dirty="0" err="1">
                <a:solidFill>
                  <a:srgbClr val="216C53"/>
                </a:solidFill>
                <a:latin typeface="Montserrat"/>
              </a:rPr>
              <a:t>văn</a:t>
            </a:r>
            <a:r>
              <a:rPr lang="en-US" sz="1997" dirty="0">
                <a:solidFill>
                  <a:srgbClr val="216C53"/>
                </a:solidFill>
                <a:latin typeface="Montserrat"/>
              </a:rPr>
              <a:t> </a:t>
            </a:r>
            <a:r>
              <a:rPr lang="en-US" sz="1997" dirty="0" err="1">
                <a:solidFill>
                  <a:srgbClr val="216C53"/>
                </a:solidFill>
                <a:latin typeface="Montserrat"/>
              </a:rPr>
              <a:t>phòng</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sản</a:t>
            </a:r>
            <a:r>
              <a:rPr lang="en-US" sz="1997" dirty="0">
                <a:solidFill>
                  <a:srgbClr val="216C53"/>
                </a:solidFill>
                <a:latin typeface="Montserrat"/>
              </a:rPr>
              <a:t> </a:t>
            </a:r>
            <a:r>
              <a:rPr lang="en-US" sz="1997" dirty="0" err="1">
                <a:solidFill>
                  <a:srgbClr val="216C53"/>
                </a:solidFill>
                <a:latin typeface="Montserrat"/>
              </a:rPr>
              <a:t>xuất</a:t>
            </a:r>
            <a:r>
              <a:rPr lang="en-US" sz="1997" dirty="0">
                <a:solidFill>
                  <a:srgbClr val="216C53"/>
                </a:solidFill>
                <a:latin typeface="Montserrat"/>
              </a:rPr>
              <a:t> </a:t>
            </a:r>
            <a:r>
              <a:rPr lang="en-US" sz="1997" dirty="0" err="1">
                <a:solidFill>
                  <a:srgbClr val="216C53"/>
                </a:solidFill>
                <a:latin typeface="Montserrat"/>
              </a:rPr>
              <a:t>theo</a:t>
            </a:r>
            <a:r>
              <a:rPr lang="en-US" sz="1997" dirty="0">
                <a:solidFill>
                  <a:srgbClr val="216C53"/>
                </a:solidFill>
                <a:latin typeface="Montserrat"/>
              </a:rPr>
              <a:t> </a:t>
            </a:r>
            <a:r>
              <a:rPr lang="en-US" sz="1997" dirty="0">
                <a:solidFill>
                  <a:srgbClr val="216C53"/>
                </a:solidFill>
                <a:latin typeface="Montserrat Bold"/>
              </a:rPr>
              <a:t>chu </a:t>
            </a:r>
            <a:r>
              <a:rPr lang="en-US" sz="1997" dirty="0" err="1">
                <a:solidFill>
                  <a:srgbClr val="216C53"/>
                </a:solidFill>
                <a:latin typeface="Montserrat Bold"/>
              </a:rPr>
              <a:t>kỳ</a:t>
            </a:r>
            <a:r>
              <a:rPr lang="en-US" sz="1997" dirty="0">
                <a:solidFill>
                  <a:srgbClr val="216C53"/>
                </a:solidFill>
                <a:latin typeface="Montserrat Bold"/>
              </a:rPr>
              <a:t> 1 </a:t>
            </a:r>
            <a:r>
              <a:rPr lang="en-US" sz="1997" dirty="0" err="1">
                <a:solidFill>
                  <a:srgbClr val="216C53"/>
                </a:solidFill>
                <a:latin typeface="Montserrat Bold"/>
              </a:rPr>
              <a:t>lần</a:t>
            </a:r>
            <a:r>
              <a:rPr lang="en-US" sz="1997" dirty="0">
                <a:solidFill>
                  <a:srgbClr val="216C53"/>
                </a:solidFill>
                <a:latin typeface="Montserrat Bold"/>
              </a:rPr>
              <a:t>/</a:t>
            </a:r>
            <a:r>
              <a:rPr lang="en-US" sz="1997" dirty="0" err="1">
                <a:solidFill>
                  <a:srgbClr val="216C53"/>
                </a:solidFill>
                <a:latin typeface="Montserrat Bold"/>
              </a:rPr>
              <a:t>năm</a:t>
            </a:r>
            <a:r>
              <a:rPr lang="en-US" sz="1997" dirty="0">
                <a:solidFill>
                  <a:srgbClr val="216C53"/>
                </a:solidFill>
                <a:latin typeface="Montserrat"/>
              </a:rPr>
              <a:t>.</a:t>
            </a:r>
          </a:p>
          <a:p>
            <a:pPr>
              <a:lnSpc>
                <a:spcPts val="3175"/>
              </a:lnSpc>
            </a:pPr>
            <a:r>
              <a:rPr lang="en-US" sz="1997" dirty="0">
                <a:solidFill>
                  <a:srgbClr val="216C53"/>
                </a:solidFill>
                <a:latin typeface="Montserrat Bold Italics"/>
              </a:rPr>
              <a:t>Quy </a:t>
            </a:r>
            <a:r>
              <a:rPr lang="en-US" sz="1997" dirty="0" err="1">
                <a:solidFill>
                  <a:srgbClr val="216C53"/>
                </a:solidFill>
                <a:latin typeface="Montserrat Bold Italics"/>
              </a:rPr>
              <a:t>trình</a:t>
            </a:r>
            <a:endParaRPr lang="en-US" sz="1997" dirty="0">
              <a:solidFill>
                <a:srgbClr val="216C53"/>
              </a:solidFill>
              <a:latin typeface="Montserrat Bold Italics"/>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1:</a:t>
            </a:r>
            <a:r>
              <a:rPr lang="en-US" sz="1997" dirty="0">
                <a:solidFill>
                  <a:srgbClr val="216C53"/>
                </a:solidFill>
                <a:latin typeface="Montserrat"/>
              </a:rPr>
              <a:t> </a:t>
            </a:r>
            <a:r>
              <a:rPr lang="en-US" sz="1997" dirty="0" err="1">
                <a:solidFill>
                  <a:srgbClr val="216C53"/>
                </a:solidFill>
                <a:latin typeface="Montserrat"/>
              </a:rPr>
              <a:t>Hoạch</a:t>
            </a:r>
            <a:r>
              <a:rPr lang="en-US" sz="1997" dirty="0">
                <a:solidFill>
                  <a:srgbClr val="216C53"/>
                </a:solidFill>
                <a:latin typeface="Montserrat"/>
              </a:rPr>
              <a:t> </a:t>
            </a:r>
            <a:r>
              <a:rPr lang="en-US" sz="1997" dirty="0" err="1">
                <a:solidFill>
                  <a:srgbClr val="216C53"/>
                </a:solidFill>
                <a:latin typeface="Montserrat"/>
              </a:rPr>
              <a:t>định</a:t>
            </a:r>
            <a:r>
              <a:rPr lang="en-US" sz="1997" dirty="0">
                <a:solidFill>
                  <a:srgbClr val="216C53"/>
                </a:solidFill>
                <a:latin typeface="Montserrat"/>
              </a:rPr>
              <a:t> </a:t>
            </a:r>
            <a:r>
              <a:rPr lang="en-US" sz="1997" dirty="0" err="1">
                <a:solidFill>
                  <a:srgbClr val="216C53"/>
                </a:solidFill>
                <a:latin typeface="Montserrat"/>
              </a:rPr>
              <a:t>chương</a:t>
            </a:r>
            <a:r>
              <a:rPr lang="en-US" sz="1997" dirty="0">
                <a:solidFill>
                  <a:srgbClr val="216C53"/>
                </a:solidFill>
                <a:latin typeface="Montserrat"/>
              </a:rPr>
              <a:t> </a:t>
            </a:r>
            <a:r>
              <a:rPr lang="en-US" sz="1997" dirty="0" err="1">
                <a:solidFill>
                  <a:srgbClr val="216C53"/>
                </a:solidFill>
                <a:latin typeface="Montserrat"/>
              </a:rPr>
              <a:t>trình</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2:</a:t>
            </a:r>
            <a:r>
              <a:rPr lang="en-US" sz="1997" dirty="0">
                <a:solidFill>
                  <a:srgbClr val="216C53"/>
                </a:solidFill>
                <a:latin typeface="Montserrat"/>
              </a:rPr>
              <a:t> </a:t>
            </a:r>
            <a:r>
              <a:rPr lang="en-US" sz="1997" dirty="0" err="1">
                <a:solidFill>
                  <a:srgbClr val="216C53"/>
                </a:solidFill>
                <a:latin typeface="Montserrat"/>
              </a:rPr>
              <a:t>Phê</a:t>
            </a:r>
            <a:r>
              <a:rPr lang="en-US" sz="1997" dirty="0">
                <a:solidFill>
                  <a:srgbClr val="216C53"/>
                </a:solidFill>
                <a:latin typeface="Montserrat"/>
              </a:rPr>
              <a:t> </a:t>
            </a:r>
            <a:r>
              <a:rPr lang="en-US" sz="1997" dirty="0" err="1">
                <a:solidFill>
                  <a:srgbClr val="216C53"/>
                </a:solidFill>
                <a:latin typeface="Montserrat"/>
              </a:rPr>
              <a:t>duyệt</a:t>
            </a:r>
            <a:r>
              <a:rPr lang="en-US" sz="1997" dirty="0">
                <a:solidFill>
                  <a:srgbClr val="216C53"/>
                </a:solidFill>
                <a:latin typeface="Montserrat"/>
              </a:rPr>
              <a:t> </a:t>
            </a:r>
            <a:r>
              <a:rPr lang="en-US" sz="1997" dirty="0" err="1">
                <a:solidFill>
                  <a:srgbClr val="216C53"/>
                </a:solidFill>
                <a:latin typeface="Montserrat"/>
              </a:rPr>
              <a:t>chương</a:t>
            </a:r>
            <a:r>
              <a:rPr lang="en-US" sz="1997" dirty="0">
                <a:solidFill>
                  <a:srgbClr val="216C53"/>
                </a:solidFill>
                <a:latin typeface="Montserrat"/>
              </a:rPr>
              <a:t> </a:t>
            </a:r>
            <a:r>
              <a:rPr lang="en-US" sz="1997" dirty="0" err="1">
                <a:solidFill>
                  <a:srgbClr val="216C53"/>
                </a:solidFill>
                <a:latin typeface="Montserrat"/>
              </a:rPr>
              <a:t>trình</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3:</a:t>
            </a:r>
            <a:r>
              <a:rPr lang="en-US" sz="1997" dirty="0">
                <a:solidFill>
                  <a:srgbClr val="216C53"/>
                </a:solidFill>
                <a:latin typeface="Montserrat"/>
              </a:rPr>
              <a:t> </a:t>
            </a:r>
            <a:r>
              <a:rPr lang="en-US" sz="1997" dirty="0" err="1">
                <a:solidFill>
                  <a:srgbClr val="216C53"/>
                </a:solidFill>
                <a:latin typeface="Montserrat"/>
              </a:rPr>
              <a:t>Chuẩn</a:t>
            </a:r>
            <a:r>
              <a:rPr lang="en-US" sz="1997" dirty="0">
                <a:solidFill>
                  <a:srgbClr val="216C53"/>
                </a:solidFill>
                <a:latin typeface="Montserrat"/>
              </a:rPr>
              <a:t> </a:t>
            </a:r>
            <a:r>
              <a:rPr lang="en-US" sz="1997" dirty="0" err="1">
                <a:solidFill>
                  <a:srgbClr val="216C53"/>
                </a:solidFill>
                <a:latin typeface="Montserrat"/>
              </a:rPr>
              <a:t>bị</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4: </a:t>
            </a:r>
            <a:r>
              <a:rPr lang="en-US" sz="1997" dirty="0" err="1">
                <a:solidFill>
                  <a:srgbClr val="216C53"/>
                </a:solidFill>
                <a:latin typeface="Montserrat"/>
              </a:rPr>
              <a:t>Tiến</a:t>
            </a:r>
            <a:r>
              <a:rPr lang="en-US" sz="1997" dirty="0">
                <a:solidFill>
                  <a:srgbClr val="216C53"/>
                </a:solidFill>
                <a:latin typeface="Montserrat"/>
              </a:rPr>
              <a:t> </a:t>
            </a:r>
            <a:r>
              <a:rPr lang="en-US" sz="1997" dirty="0" err="1">
                <a:solidFill>
                  <a:srgbClr val="216C53"/>
                </a:solidFill>
                <a:latin typeface="Montserrat"/>
              </a:rPr>
              <a:t>hành</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5: </a:t>
            </a:r>
            <a:r>
              <a:rPr lang="en-US" sz="1997" dirty="0" err="1">
                <a:solidFill>
                  <a:srgbClr val="216C53"/>
                </a:solidFill>
                <a:latin typeface="Montserrat"/>
              </a:rPr>
              <a:t>Báo</a:t>
            </a:r>
            <a:r>
              <a:rPr lang="en-US" sz="1997" dirty="0">
                <a:solidFill>
                  <a:srgbClr val="216C53"/>
                </a:solidFill>
                <a:latin typeface="Montserrat"/>
              </a:rPr>
              <a:t> </a:t>
            </a:r>
            <a:r>
              <a:rPr lang="en-US" sz="1997" dirty="0" err="1">
                <a:solidFill>
                  <a:srgbClr val="216C53"/>
                </a:solidFill>
                <a:latin typeface="Montserrat"/>
              </a:rPr>
              <a:t>cáo</a:t>
            </a:r>
            <a:r>
              <a:rPr lang="en-US" sz="1997" dirty="0">
                <a:solidFill>
                  <a:srgbClr val="216C53"/>
                </a:solidFill>
                <a:latin typeface="Montserrat"/>
              </a:rPr>
              <a:t> </a:t>
            </a:r>
            <a:r>
              <a:rPr lang="en-US" sz="1997" dirty="0" err="1">
                <a:solidFill>
                  <a:srgbClr val="216C53"/>
                </a:solidFill>
                <a:latin typeface="Montserrat"/>
              </a:rPr>
              <a:t>kết</a:t>
            </a:r>
            <a:r>
              <a:rPr lang="en-US" sz="1997" dirty="0">
                <a:solidFill>
                  <a:srgbClr val="216C53"/>
                </a:solidFill>
                <a:latin typeface="Montserrat"/>
              </a:rPr>
              <a:t> </a:t>
            </a:r>
            <a:r>
              <a:rPr lang="en-US" sz="1997" dirty="0" err="1">
                <a:solidFill>
                  <a:srgbClr val="216C53"/>
                </a:solidFill>
                <a:latin typeface="Montserrat"/>
              </a:rPr>
              <a:t>quả</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a:lnSpc>
                <a:spcPts val="3175"/>
              </a:lnSpc>
            </a:pPr>
            <a:r>
              <a:rPr lang="en-US" sz="1997" dirty="0" err="1">
                <a:solidFill>
                  <a:srgbClr val="216C53"/>
                </a:solidFill>
                <a:latin typeface="Montserrat Bold"/>
              </a:rPr>
              <a:t>Bước</a:t>
            </a:r>
            <a:r>
              <a:rPr lang="en-US" sz="1997" dirty="0">
                <a:solidFill>
                  <a:srgbClr val="216C53"/>
                </a:solidFill>
                <a:latin typeface="Montserrat Bold"/>
              </a:rPr>
              <a:t> 6: </a:t>
            </a:r>
            <a:r>
              <a:rPr lang="en-US" sz="1997" dirty="0" err="1">
                <a:solidFill>
                  <a:srgbClr val="216C53"/>
                </a:solidFill>
                <a:latin typeface="Montserrat"/>
              </a:rPr>
              <a:t>Lưu</a:t>
            </a:r>
            <a:r>
              <a:rPr lang="en-US" sz="1997" dirty="0">
                <a:solidFill>
                  <a:srgbClr val="216C53"/>
                </a:solidFill>
                <a:latin typeface="Montserrat"/>
              </a:rPr>
              <a:t> </a:t>
            </a:r>
            <a:r>
              <a:rPr lang="en-US" sz="1997" dirty="0" err="1">
                <a:solidFill>
                  <a:srgbClr val="216C53"/>
                </a:solidFill>
                <a:latin typeface="Montserrat"/>
              </a:rPr>
              <a:t>hồ</a:t>
            </a:r>
            <a:r>
              <a:rPr lang="en-US" sz="1997" dirty="0">
                <a:solidFill>
                  <a:srgbClr val="216C53"/>
                </a:solidFill>
                <a:latin typeface="Montserrat"/>
              </a:rPr>
              <a:t> </a:t>
            </a:r>
            <a:r>
              <a:rPr lang="en-US" sz="1997" dirty="0" err="1">
                <a:solidFill>
                  <a:srgbClr val="216C53"/>
                </a:solidFill>
                <a:latin typeface="Montserrat"/>
              </a:rPr>
              <a:t>sơ</a:t>
            </a:r>
            <a:r>
              <a:rPr lang="en-US" sz="1997" dirty="0">
                <a:solidFill>
                  <a:srgbClr val="216C53"/>
                </a:solidFill>
                <a:latin typeface="Montserrat"/>
              </a:rPr>
              <a:t>.</a:t>
            </a:r>
          </a:p>
          <a:p>
            <a:pPr>
              <a:lnSpc>
                <a:spcPts val="3175"/>
              </a:lnSpc>
            </a:pPr>
            <a:endParaRPr lang="en-US" sz="1997" dirty="0">
              <a:solidFill>
                <a:srgbClr val="216C53"/>
              </a:solidFill>
              <a:latin typeface="Montserrat"/>
            </a:endParaRPr>
          </a:p>
        </p:txBody>
      </p:sp>
      <p:sp>
        <p:nvSpPr>
          <p:cNvPr id="14" name="TextBox 14"/>
          <p:cNvSpPr txBox="1"/>
          <p:nvPr/>
        </p:nvSpPr>
        <p:spPr>
          <a:xfrm>
            <a:off x="1211193" y="5635255"/>
            <a:ext cx="4850919"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QUY TRÌNH ĐÁNH GIÁ</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6" name="TextBox 6"/>
          <p:cNvSpPr txBox="1"/>
          <p:nvPr/>
        </p:nvSpPr>
        <p:spPr>
          <a:xfrm>
            <a:off x="1238718" y="1192108"/>
            <a:ext cx="9262708" cy="1801227"/>
          </a:xfrm>
          <a:prstGeom prst="rect">
            <a:avLst/>
          </a:prstGeom>
        </p:spPr>
        <p:txBody>
          <a:bodyPr lIns="0" tIns="0" rIns="0" bIns="0" rtlCol="0" anchor="t">
            <a:spAutoFit/>
          </a:bodyPr>
          <a:lstStyle/>
          <a:p>
            <a:pPr>
              <a:lnSpc>
                <a:spcPts val="7081"/>
              </a:lnSpc>
            </a:pPr>
            <a:r>
              <a:rPr lang="en-US" sz="6157" spc="301">
                <a:solidFill>
                  <a:srgbClr val="216C53"/>
                </a:solidFill>
                <a:latin typeface="Montserrat Ultra-Bold"/>
              </a:rPr>
              <a:t>THỰC TRẠNG </a:t>
            </a:r>
          </a:p>
          <a:p>
            <a:pPr>
              <a:lnSpc>
                <a:spcPts val="7081"/>
              </a:lnSpc>
            </a:pPr>
            <a:r>
              <a:rPr lang="en-US" sz="6157" spc="301">
                <a:solidFill>
                  <a:srgbClr val="33866A"/>
                </a:solidFill>
                <a:latin typeface="Montserrat Ultra-Bold"/>
              </a:rPr>
              <a:t>QUẢN LÝ NHÂN LỰC</a:t>
            </a:r>
          </a:p>
        </p:txBody>
      </p:sp>
      <p:sp>
        <p:nvSpPr>
          <p:cNvPr id="7" name="Freeform 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414509" y="1396418"/>
            <a:ext cx="5959931" cy="7710963"/>
          </a:xfrm>
          <a:custGeom>
            <a:avLst/>
            <a:gdLst/>
            <a:ahLst/>
            <a:cxnLst/>
            <a:rect l="l" t="t" r="r" b="b"/>
            <a:pathLst>
              <a:path w="5959931" h="7710963">
                <a:moveTo>
                  <a:pt x="0" y="0"/>
                </a:moveTo>
                <a:lnTo>
                  <a:pt x="5959931" y="0"/>
                </a:lnTo>
                <a:lnTo>
                  <a:pt x="5959931" y="7710962"/>
                </a:lnTo>
                <a:lnTo>
                  <a:pt x="0" y="7710962"/>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238718" y="4643833"/>
            <a:ext cx="9262708" cy="4768347"/>
          </a:xfrm>
          <a:prstGeom prst="rect">
            <a:avLst/>
          </a:prstGeom>
        </p:spPr>
        <p:txBody>
          <a:bodyPr lIns="0" tIns="0" rIns="0" bIns="0" rtlCol="0" anchor="t">
            <a:spAutoFit/>
          </a:bodyPr>
          <a:lstStyle/>
          <a:p>
            <a:pPr algn="just">
              <a:lnSpc>
                <a:spcPts val="3175"/>
              </a:lnSpc>
            </a:pPr>
            <a:r>
              <a:rPr lang="en-US" sz="1997" dirty="0">
                <a:solidFill>
                  <a:srgbClr val="216C53"/>
                </a:solidFill>
                <a:latin typeface="Montserrat Bold"/>
              </a:rPr>
              <a:t>Quy </a:t>
            </a:r>
            <a:r>
              <a:rPr lang="en-US" sz="1997" dirty="0" err="1">
                <a:solidFill>
                  <a:srgbClr val="216C53"/>
                </a:solidFill>
                <a:latin typeface="Montserrat Bold"/>
              </a:rPr>
              <a:t>trình</a:t>
            </a:r>
            <a:r>
              <a:rPr lang="en-US" sz="1997" dirty="0">
                <a:solidFill>
                  <a:srgbClr val="216C53"/>
                </a:solidFill>
                <a:latin typeface="Montserrat Bold"/>
              </a:rPr>
              <a:t> </a:t>
            </a:r>
            <a:r>
              <a:rPr lang="en-US" sz="1997" dirty="0" err="1">
                <a:solidFill>
                  <a:srgbClr val="216C53"/>
                </a:solidFill>
                <a:latin typeface="Montserrat Bold"/>
              </a:rPr>
              <a:t>tuyển</a:t>
            </a:r>
            <a:r>
              <a:rPr lang="en-US" sz="1997" dirty="0">
                <a:solidFill>
                  <a:srgbClr val="216C53"/>
                </a:solidFill>
                <a:latin typeface="Montserrat Bold"/>
              </a:rPr>
              <a:t> </a:t>
            </a:r>
            <a:r>
              <a:rPr lang="en-US" sz="1997" dirty="0" err="1">
                <a:solidFill>
                  <a:srgbClr val="216C53"/>
                </a:solidFill>
                <a:latin typeface="Montserrat Bold"/>
              </a:rPr>
              <a:t>dụng</a:t>
            </a:r>
            <a:r>
              <a:rPr lang="en-US" sz="1997" dirty="0">
                <a:solidFill>
                  <a:srgbClr val="216C53"/>
                </a:solidFill>
                <a:latin typeface="Montserrat"/>
              </a:rPr>
              <a:t> </a:t>
            </a:r>
            <a:r>
              <a:rPr lang="en-US" sz="1997" dirty="0" err="1">
                <a:solidFill>
                  <a:srgbClr val="216C53"/>
                </a:solidFill>
                <a:latin typeface="Montserrat"/>
              </a:rPr>
              <a:t>không</a:t>
            </a:r>
            <a:r>
              <a:rPr lang="en-US" sz="1997" dirty="0">
                <a:solidFill>
                  <a:srgbClr val="216C53"/>
                </a:solidFill>
                <a:latin typeface="Montserrat"/>
              </a:rPr>
              <a:t> </a:t>
            </a:r>
            <a:r>
              <a:rPr lang="en-US" sz="1997" dirty="0" err="1">
                <a:solidFill>
                  <a:srgbClr val="216C53"/>
                </a:solidFill>
                <a:latin typeface="Montserrat"/>
              </a:rPr>
              <a:t>áp</a:t>
            </a:r>
            <a:r>
              <a:rPr lang="en-US" sz="1997" dirty="0">
                <a:solidFill>
                  <a:srgbClr val="216C53"/>
                </a:solidFill>
                <a:latin typeface="Montserrat"/>
              </a:rPr>
              <a:t> </a:t>
            </a:r>
            <a:r>
              <a:rPr lang="en-US" sz="1997" dirty="0" err="1">
                <a:solidFill>
                  <a:srgbClr val="216C53"/>
                </a:solidFill>
                <a:latin typeface="Montserrat"/>
              </a:rPr>
              <a:t>dụng</a:t>
            </a:r>
            <a:r>
              <a:rPr lang="en-US" sz="1997" dirty="0">
                <a:solidFill>
                  <a:srgbClr val="216C53"/>
                </a:solidFill>
                <a:latin typeface="Montserrat"/>
              </a:rPr>
              <a:t> </a:t>
            </a:r>
            <a:r>
              <a:rPr lang="en-US" sz="1997" dirty="0" err="1">
                <a:solidFill>
                  <a:srgbClr val="216C53"/>
                </a:solidFill>
                <a:latin typeface="Montserrat"/>
              </a:rPr>
              <a:t>tại</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ty </a:t>
            </a:r>
            <a:r>
              <a:rPr lang="en-US" sz="1997" dirty="0" err="1">
                <a:solidFill>
                  <a:srgbClr val="216C53"/>
                </a:solidFill>
                <a:latin typeface="Montserrat"/>
              </a:rPr>
              <a:t>Cổ</a:t>
            </a:r>
            <a:r>
              <a:rPr lang="en-US" sz="1997" dirty="0">
                <a:solidFill>
                  <a:srgbClr val="216C53"/>
                </a:solidFill>
                <a:latin typeface="Montserrat"/>
              </a:rPr>
              <a:t> </a:t>
            </a:r>
            <a:r>
              <a:rPr lang="en-US" sz="1997" dirty="0" err="1">
                <a:solidFill>
                  <a:srgbClr val="216C53"/>
                </a:solidFill>
                <a:latin typeface="Montserrat"/>
              </a:rPr>
              <a:t>phần</a:t>
            </a:r>
            <a:r>
              <a:rPr lang="en-US" sz="1997" dirty="0">
                <a:solidFill>
                  <a:srgbClr val="216C53"/>
                </a:solidFill>
                <a:latin typeface="Montserrat"/>
              </a:rPr>
              <a:t> </a:t>
            </a:r>
            <a:r>
              <a:rPr lang="en-US" sz="1997" dirty="0" err="1">
                <a:solidFill>
                  <a:srgbClr val="216C53"/>
                </a:solidFill>
                <a:latin typeface="Montserrat"/>
              </a:rPr>
              <a:t>Chăn</a:t>
            </a:r>
            <a:r>
              <a:rPr lang="en-US" sz="1997" dirty="0">
                <a:solidFill>
                  <a:srgbClr val="216C53"/>
                </a:solidFill>
                <a:latin typeface="Montserrat"/>
              </a:rPr>
              <a:t> </a:t>
            </a:r>
            <a:r>
              <a:rPr lang="en-US" sz="1997" dirty="0" err="1">
                <a:solidFill>
                  <a:srgbClr val="216C53"/>
                </a:solidFill>
                <a:latin typeface="Montserrat"/>
              </a:rPr>
              <a:t>nuôi</a:t>
            </a:r>
            <a:r>
              <a:rPr lang="en-US" sz="1997" dirty="0">
                <a:solidFill>
                  <a:srgbClr val="216C53"/>
                </a:solidFill>
                <a:latin typeface="Montserrat"/>
              </a:rPr>
              <a:t> C.P </a:t>
            </a:r>
            <a:r>
              <a:rPr lang="en-US" sz="1997" dirty="0" err="1">
                <a:solidFill>
                  <a:srgbClr val="216C53"/>
                </a:solidFill>
                <a:latin typeface="Montserrat"/>
              </a:rPr>
              <a:t>Việt</a:t>
            </a:r>
            <a:r>
              <a:rPr lang="en-US" sz="1997" dirty="0">
                <a:solidFill>
                  <a:srgbClr val="216C53"/>
                </a:solidFill>
                <a:latin typeface="Montserrat"/>
              </a:rPr>
              <a:t> Nam CN Bình </a:t>
            </a:r>
            <a:r>
              <a:rPr lang="en-US" sz="1997" dirty="0" err="1">
                <a:solidFill>
                  <a:srgbClr val="216C53"/>
                </a:solidFill>
                <a:latin typeface="Montserrat"/>
              </a:rPr>
              <a:t>Dương</a:t>
            </a:r>
            <a:r>
              <a:rPr lang="en-US" sz="1997" dirty="0">
                <a:solidFill>
                  <a:srgbClr val="216C53"/>
                </a:solidFill>
                <a:latin typeface="Montserrat"/>
              </a:rPr>
              <a:t> </a:t>
            </a:r>
            <a:r>
              <a:rPr lang="en-US" sz="1997" dirty="0" err="1">
                <a:solidFill>
                  <a:srgbClr val="216C53"/>
                </a:solidFill>
                <a:latin typeface="Montserrat"/>
              </a:rPr>
              <a:t>mà</a:t>
            </a:r>
            <a:r>
              <a:rPr lang="en-US" sz="1997" dirty="0">
                <a:solidFill>
                  <a:srgbClr val="216C53"/>
                </a:solidFill>
                <a:latin typeface="Montserrat"/>
              </a:rPr>
              <a:t> </a:t>
            </a:r>
            <a:r>
              <a:rPr lang="en-US" sz="1997" dirty="0" err="1">
                <a:solidFill>
                  <a:srgbClr val="216C53"/>
                </a:solidFill>
                <a:latin typeface="Montserrat Bold"/>
              </a:rPr>
              <a:t>áp</a:t>
            </a:r>
            <a:r>
              <a:rPr lang="en-US" sz="1997" dirty="0">
                <a:solidFill>
                  <a:srgbClr val="216C53"/>
                </a:solidFill>
                <a:latin typeface="Montserrat Bold"/>
              </a:rPr>
              <a:t> </a:t>
            </a:r>
            <a:r>
              <a:rPr lang="en-US" sz="1997" dirty="0" err="1">
                <a:solidFill>
                  <a:srgbClr val="216C53"/>
                </a:solidFill>
                <a:latin typeface="Montserrat Bold"/>
              </a:rPr>
              <a:t>dụng</a:t>
            </a:r>
            <a:r>
              <a:rPr lang="en-US" sz="1997" dirty="0">
                <a:solidFill>
                  <a:srgbClr val="216C53"/>
                </a:solidFill>
                <a:latin typeface="Montserrat Bold"/>
              </a:rPr>
              <a:t> </a:t>
            </a:r>
            <a:r>
              <a:rPr lang="en-US" sz="1997" dirty="0" err="1">
                <a:solidFill>
                  <a:srgbClr val="216C53"/>
                </a:solidFill>
                <a:latin typeface="Montserrat Bold"/>
              </a:rPr>
              <a:t>thực</a:t>
            </a:r>
            <a:r>
              <a:rPr lang="en-US" sz="1997" dirty="0">
                <a:solidFill>
                  <a:srgbClr val="216C53"/>
                </a:solidFill>
                <a:latin typeface="Montserrat Bold"/>
              </a:rPr>
              <a:t> </a:t>
            </a:r>
            <a:r>
              <a:rPr lang="en-US" sz="1997" dirty="0" err="1">
                <a:solidFill>
                  <a:srgbClr val="216C53"/>
                </a:solidFill>
                <a:latin typeface="Montserrat Bold"/>
              </a:rPr>
              <a:t>hiện</a:t>
            </a:r>
            <a:r>
              <a:rPr lang="en-US" sz="1997" dirty="0">
                <a:solidFill>
                  <a:srgbClr val="216C53"/>
                </a:solidFill>
                <a:latin typeface="Montserrat Bold"/>
              </a:rPr>
              <a:t> </a:t>
            </a:r>
            <a:r>
              <a:rPr lang="en-US" sz="1997" dirty="0" err="1">
                <a:solidFill>
                  <a:srgbClr val="216C53"/>
                </a:solidFill>
                <a:latin typeface="Montserrat Bold"/>
              </a:rPr>
              <a:t>tại</a:t>
            </a:r>
            <a:r>
              <a:rPr lang="en-US" sz="1997" dirty="0">
                <a:solidFill>
                  <a:srgbClr val="216C53"/>
                </a:solidFill>
                <a:latin typeface="Montserrat Bold"/>
              </a:rPr>
              <a:t> </a:t>
            </a:r>
            <a:r>
              <a:rPr lang="en-US" sz="1997" dirty="0" err="1">
                <a:solidFill>
                  <a:srgbClr val="216C53"/>
                </a:solidFill>
                <a:latin typeface="Montserrat Bold"/>
              </a:rPr>
              <a:t>tổng</a:t>
            </a:r>
            <a:r>
              <a:rPr lang="en-US" sz="1997" dirty="0">
                <a:solidFill>
                  <a:srgbClr val="216C53"/>
                </a:solidFill>
                <a:latin typeface="Montserrat Bold"/>
              </a:rPr>
              <a:t> </a:t>
            </a:r>
            <a:r>
              <a:rPr lang="en-US" sz="1997" dirty="0" err="1">
                <a:solidFill>
                  <a:srgbClr val="216C53"/>
                </a:solidFill>
                <a:latin typeface="Montserrat Bold"/>
              </a:rPr>
              <a:t>công</a:t>
            </a:r>
            <a:r>
              <a:rPr lang="en-US" sz="1997" dirty="0">
                <a:solidFill>
                  <a:srgbClr val="216C53"/>
                </a:solidFill>
                <a:latin typeface="Montserrat Bold"/>
              </a:rPr>
              <a:t> ty</a:t>
            </a:r>
            <a:r>
              <a:rPr lang="en-US" sz="1997" dirty="0">
                <a:solidFill>
                  <a:srgbClr val="216C53"/>
                </a:solidFill>
                <a:latin typeface="Montserrat"/>
              </a:rPr>
              <a:t> </a:t>
            </a:r>
            <a:r>
              <a:rPr lang="en-US" sz="1997" dirty="0" err="1">
                <a:solidFill>
                  <a:srgbClr val="216C53"/>
                </a:solidFill>
                <a:latin typeface="Montserrat"/>
              </a:rPr>
              <a:t>như</a:t>
            </a:r>
            <a:r>
              <a:rPr lang="en-US" sz="1997" dirty="0">
                <a:solidFill>
                  <a:srgbClr val="216C53"/>
                </a:solidFill>
                <a:latin typeface="Montserrat"/>
              </a:rPr>
              <a:t> </a:t>
            </a:r>
            <a:r>
              <a:rPr lang="en-US" sz="1997" dirty="0" err="1">
                <a:solidFill>
                  <a:srgbClr val="216C53"/>
                </a:solidFill>
                <a:latin typeface="Montserrat"/>
              </a:rPr>
              <a:t>sau</a:t>
            </a:r>
            <a:r>
              <a:rPr lang="en-US" sz="1997" dirty="0">
                <a:solidFill>
                  <a:srgbClr val="216C53"/>
                </a:solidFill>
                <a:latin typeface="Montserrat"/>
              </a:rPr>
              <a:t>:</a:t>
            </a:r>
          </a:p>
          <a:p>
            <a:pPr marL="431224" lvl="1" indent="-215612" algn="just">
              <a:lnSpc>
                <a:spcPts val="3175"/>
              </a:lnSpc>
              <a:buFont typeface="Arial"/>
              <a:buChar char="•"/>
            </a:pPr>
            <a:r>
              <a:rPr lang="en-US" sz="1997" dirty="0" err="1">
                <a:solidFill>
                  <a:srgbClr val="216C53"/>
                </a:solidFill>
                <a:latin typeface="Montserrat"/>
              </a:rPr>
              <a:t>Xác</a:t>
            </a:r>
            <a:r>
              <a:rPr lang="en-US" sz="1997" dirty="0">
                <a:solidFill>
                  <a:srgbClr val="216C53"/>
                </a:solidFill>
                <a:latin typeface="Montserrat"/>
              </a:rPr>
              <a:t> </a:t>
            </a:r>
            <a:r>
              <a:rPr lang="en-US" sz="1997" dirty="0" err="1">
                <a:solidFill>
                  <a:srgbClr val="216C53"/>
                </a:solidFill>
                <a:latin typeface="Montserrat"/>
              </a:rPr>
              <a:t>định</a:t>
            </a:r>
            <a:r>
              <a:rPr lang="en-US" sz="1997" dirty="0">
                <a:solidFill>
                  <a:srgbClr val="216C53"/>
                </a:solidFill>
                <a:latin typeface="Montserrat"/>
              </a:rPr>
              <a:t> </a:t>
            </a:r>
            <a:r>
              <a:rPr lang="en-US" sz="1997" dirty="0" err="1">
                <a:solidFill>
                  <a:srgbClr val="216C53"/>
                </a:solidFill>
                <a:latin typeface="Montserrat"/>
              </a:rPr>
              <a:t>nhu</a:t>
            </a:r>
            <a:r>
              <a:rPr lang="en-US" sz="1997" dirty="0">
                <a:solidFill>
                  <a:srgbClr val="216C53"/>
                </a:solidFill>
                <a:latin typeface="Montserrat"/>
              </a:rPr>
              <a:t> </a:t>
            </a:r>
            <a:r>
              <a:rPr lang="en-US" sz="1997" dirty="0" err="1">
                <a:solidFill>
                  <a:srgbClr val="216C53"/>
                </a:solidFill>
                <a:latin typeface="Montserrat"/>
              </a:rPr>
              <a:t>cầu</a:t>
            </a:r>
            <a:r>
              <a:rPr lang="en-US" sz="1997" dirty="0">
                <a:solidFill>
                  <a:srgbClr val="216C53"/>
                </a:solidFill>
                <a:latin typeface="Montserrat"/>
              </a:rPr>
              <a:t> </a:t>
            </a:r>
            <a:r>
              <a:rPr lang="en-US" sz="1997" dirty="0" err="1">
                <a:solidFill>
                  <a:srgbClr val="216C53"/>
                </a:solidFill>
                <a:latin typeface="Montserrat"/>
              </a:rPr>
              <a:t>tuyển</a:t>
            </a:r>
            <a:r>
              <a:rPr lang="en-US" sz="1997" dirty="0">
                <a:solidFill>
                  <a:srgbClr val="216C53"/>
                </a:solidFill>
                <a:latin typeface="Montserrat"/>
              </a:rPr>
              <a:t> </a:t>
            </a:r>
            <a:r>
              <a:rPr lang="en-US" sz="1997" dirty="0" err="1">
                <a:solidFill>
                  <a:srgbClr val="216C53"/>
                </a:solidFill>
                <a:latin typeface="Montserrat"/>
              </a:rPr>
              <a:t>dụng</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Xem</a:t>
            </a:r>
            <a:r>
              <a:rPr lang="en-US" sz="1997" dirty="0">
                <a:solidFill>
                  <a:srgbClr val="216C53"/>
                </a:solidFill>
                <a:latin typeface="Montserrat"/>
              </a:rPr>
              <a:t> </a:t>
            </a:r>
            <a:r>
              <a:rPr lang="en-US" sz="1997" dirty="0" err="1">
                <a:solidFill>
                  <a:srgbClr val="216C53"/>
                </a:solidFill>
                <a:latin typeface="Montserrat"/>
              </a:rPr>
              <a:t>xét</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thực</a:t>
            </a:r>
            <a:r>
              <a:rPr lang="en-US" sz="1997" dirty="0">
                <a:solidFill>
                  <a:srgbClr val="216C53"/>
                </a:solidFill>
                <a:latin typeface="Montserrat"/>
              </a:rPr>
              <a:t> </a:t>
            </a:r>
            <a:r>
              <a:rPr lang="en-US" sz="1997" dirty="0" err="1">
                <a:solidFill>
                  <a:srgbClr val="216C53"/>
                </a:solidFill>
                <a:latin typeface="Montserrat"/>
              </a:rPr>
              <a:t>hiện</a:t>
            </a:r>
            <a:r>
              <a:rPr lang="en-US" sz="1997" dirty="0">
                <a:solidFill>
                  <a:srgbClr val="216C53"/>
                </a:solidFill>
                <a:latin typeface="Montserrat"/>
              </a:rPr>
              <a:t> </a:t>
            </a:r>
            <a:r>
              <a:rPr lang="en-US" sz="1997" dirty="0" err="1">
                <a:solidFill>
                  <a:srgbClr val="216C53"/>
                </a:solidFill>
                <a:latin typeface="Montserrat"/>
              </a:rPr>
              <a:t>phê</a:t>
            </a:r>
            <a:r>
              <a:rPr lang="en-US" sz="1997" dirty="0">
                <a:solidFill>
                  <a:srgbClr val="216C53"/>
                </a:solidFill>
                <a:latin typeface="Montserrat"/>
              </a:rPr>
              <a:t> </a:t>
            </a:r>
            <a:r>
              <a:rPr lang="en-US" sz="1997" dirty="0" err="1">
                <a:solidFill>
                  <a:srgbClr val="216C53"/>
                </a:solidFill>
                <a:latin typeface="Montserrat"/>
              </a:rPr>
              <a:t>duyệt</a:t>
            </a:r>
            <a:r>
              <a:rPr lang="en-US" sz="1997" dirty="0">
                <a:solidFill>
                  <a:srgbClr val="216C53"/>
                </a:solidFill>
                <a:latin typeface="Montserrat"/>
              </a:rPr>
              <a:t> </a:t>
            </a:r>
            <a:r>
              <a:rPr lang="en-US" sz="1997" dirty="0" err="1">
                <a:solidFill>
                  <a:srgbClr val="216C53"/>
                </a:solidFill>
                <a:latin typeface="Montserrat"/>
              </a:rPr>
              <a:t>nhu</a:t>
            </a:r>
            <a:r>
              <a:rPr lang="en-US" sz="1997" dirty="0">
                <a:solidFill>
                  <a:srgbClr val="216C53"/>
                </a:solidFill>
                <a:latin typeface="Montserrat"/>
              </a:rPr>
              <a:t> </a:t>
            </a:r>
            <a:r>
              <a:rPr lang="en-US" sz="1997" dirty="0" err="1">
                <a:solidFill>
                  <a:srgbClr val="216C53"/>
                </a:solidFill>
                <a:latin typeface="Montserrat"/>
              </a:rPr>
              <a:t>cầu</a:t>
            </a:r>
            <a:r>
              <a:rPr lang="en-US" sz="1997" dirty="0">
                <a:solidFill>
                  <a:srgbClr val="216C53"/>
                </a:solidFill>
                <a:latin typeface="Montserrat"/>
              </a:rPr>
              <a:t> </a:t>
            </a:r>
            <a:r>
              <a:rPr lang="en-US" sz="1997" dirty="0" err="1">
                <a:solidFill>
                  <a:srgbClr val="216C53"/>
                </a:solidFill>
                <a:latin typeface="Montserrat"/>
              </a:rPr>
              <a:t>tuyển</a:t>
            </a:r>
            <a:r>
              <a:rPr lang="en-US" sz="1997" dirty="0">
                <a:solidFill>
                  <a:srgbClr val="216C53"/>
                </a:solidFill>
                <a:latin typeface="Montserrat"/>
              </a:rPr>
              <a:t> </a:t>
            </a:r>
            <a:r>
              <a:rPr lang="en-US" sz="1997" dirty="0" err="1">
                <a:solidFill>
                  <a:srgbClr val="216C53"/>
                </a:solidFill>
                <a:latin typeface="Montserrat"/>
              </a:rPr>
              <a:t>dụng</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Đăng</a:t>
            </a:r>
            <a:r>
              <a:rPr lang="en-US" sz="1997" dirty="0">
                <a:solidFill>
                  <a:srgbClr val="216C53"/>
                </a:solidFill>
                <a:latin typeface="Montserrat"/>
              </a:rPr>
              <a:t> tin </a:t>
            </a:r>
            <a:r>
              <a:rPr lang="en-US" sz="1997" dirty="0" err="1">
                <a:solidFill>
                  <a:srgbClr val="216C53"/>
                </a:solidFill>
                <a:latin typeface="Montserrat"/>
              </a:rPr>
              <a:t>tuyển</a:t>
            </a:r>
            <a:r>
              <a:rPr lang="en-US" sz="1997" dirty="0">
                <a:solidFill>
                  <a:srgbClr val="216C53"/>
                </a:solidFill>
                <a:latin typeface="Montserrat"/>
              </a:rPr>
              <a:t> </a:t>
            </a:r>
            <a:r>
              <a:rPr lang="en-US" sz="1997" dirty="0" err="1">
                <a:solidFill>
                  <a:srgbClr val="216C53"/>
                </a:solidFill>
                <a:latin typeface="Montserrat"/>
              </a:rPr>
              <a:t>dụng</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Tiếp</a:t>
            </a:r>
            <a:r>
              <a:rPr lang="en-US" sz="1997" dirty="0">
                <a:solidFill>
                  <a:srgbClr val="216C53"/>
                </a:solidFill>
                <a:latin typeface="Montserrat"/>
              </a:rPr>
              <a:t> </a:t>
            </a:r>
            <a:r>
              <a:rPr lang="en-US" sz="1997" dirty="0" err="1">
                <a:solidFill>
                  <a:srgbClr val="216C53"/>
                </a:solidFill>
                <a:latin typeface="Montserrat"/>
              </a:rPr>
              <a:t>nhận</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lựa</a:t>
            </a:r>
            <a:r>
              <a:rPr lang="en-US" sz="1997" dirty="0">
                <a:solidFill>
                  <a:srgbClr val="216C53"/>
                </a:solidFill>
                <a:latin typeface="Montserrat"/>
              </a:rPr>
              <a:t> </a:t>
            </a:r>
            <a:r>
              <a:rPr lang="en-US" sz="1997" dirty="0" err="1">
                <a:solidFill>
                  <a:srgbClr val="216C53"/>
                </a:solidFill>
                <a:latin typeface="Montserrat"/>
              </a:rPr>
              <a:t>chọn</a:t>
            </a:r>
            <a:r>
              <a:rPr lang="en-US" sz="1997" dirty="0">
                <a:solidFill>
                  <a:srgbClr val="216C53"/>
                </a:solidFill>
                <a:latin typeface="Montserrat"/>
              </a:rPr>
              <a:t> </a:t>
            </a:r>
            <a:r>
              <a:rPr lang="en-US" sz="1997" dirty="0" err="1">
                <a:solidFill>
                  <a:srgbClr val="216C53"/>
                </a:solidFill>
                <a:latin typeface="Montserrat"/>
              </a:rPr>
              <a:t>hồ</a:t>
            </a:r>
            <a:r>
              <a:rPr lang="en-US" sz="1997" dirty="0">
                <a:solidFill>
                  <a:srgbClr val="216C53"/>
                </a:solidFill>
                <a:latin typeface="Montserrat"/>
              </a:rPr>
              <a:t> </a:t>
            </a:r>
            <a:r>
              <a:rPr lang="en-US" sz="1997" dirty="0" err="1">
                <a:solidFill>
                  <a:srgbClr val="216C53"/>
                </a:solidFill>
                <a:latin typeface="Montserrat"/>
              </a:rPr>
              <a:t>sơ</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Mời</a:t>
            </a:r>
            <a:r>
              <a:rPr lang="en-US" sz="1997" dirty="0">
                <a:solidFill>
                  <a:srgbClr val="216C53"/>
                </a:solidFill>
                <a:latin typeface="Montserrat"/>
              </a:rPr>
              <a:t> </a:t>
            </a:r>
            <a:r>
              <a:rPr lang="en-US" sz="1997" dirty="0" err="1">
                <a:solidFill>
                  <a:srgbClr val="216C53"/>
                </a:solidFill>
                <a:latin typeface="Montserrat"/>
              </a:rPr>
              <a:t>ứng</a:t>
            </a:r>
            <a:r>
              <a:rPr lang="en-US" sz="1997" dirty="0">
                <a:solidFill>
                  <a:srgbClr val="216C53"/>
                </a:solidFill>
                <a:latin typeface="Montserrat"/>
              </a:rPr>
              <a:t> </a:t>
            </a:r>
            <a:r>
              <a:rPr lang="en-US" sz="1997" dirty="0" err="1">
                <a:solidFill>
                  <a:srgbClr val="216C53"/>
                </a:solidFill>
                <a:latin typeface="Montserrat"/>
              </a:rPr>
              <a:t>viên</a:t>
            </a:r>
            <a:r>
              <a:rPr lang="en-US" sz="1997" dirty="0">
                <a:solidFill>
                  <a:srgbClr val="216C53"/>
                </a:solidFill>
                <a:latin typeface="Montserrat"/>
              </a:rPr>
              <a:t> </a:t>
            </a:r>
            <a:r>
              <a:rPr lang="en-US" sz="1997" dirty="0" err="1">
                <a:solidFill>
                  <a:srgbClr val="216C53"/>
                </a:solidFill>
                <a:latin typeface="Montserrat"/>
              </a:rPr>
              <a:t>phỏng</a:t>
            </a:r>
            <a:r>
              <a:rPr lang="en-US" sz="1997" dirty="0">
                <a:solidFill>
                  <a:srgbClr val="216C53"/>
                </a:solidFill>
                <a:latin typeface="Montserrat"/>
              </a:rPr>
              <a:t> </a:t>
            </a:r>
            <a:r>
              <a:rPr lang="en-US" sz="1997" dirty="0" err="1">
                <a:solidFill>
                  <a:srgbClr val="216C53"/>
                </a:solidFill>
                <a:latin typeface="Montserrat"/>
              </a:rPr>
              <a:t>vấn</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r>
              <a:rPr lang="en-US" sz="1997" dirty="0">
                <a:solidFill>
                  <a:srgbClr val="216C53"/>
                </a:solidFill>
                <a:latin typeface="Montserrat"/>
              </a:rPr>
              <a:t> ban </a:t>
            </a:r>
            <a:r>
              <a:rPr lang="en-US" sz="1997" dirty="0" err="1">
                <a:solidFill>
                  <a:srgbClr val="216C53"/>
                </a:solidFill>
                <a:latin typeface="Montserrat"/>
              </a:rPr>
              <a:t>đầu</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Thử</a:t>
            </a:r>
            <a:r>
              <a:rPr lang="en-US" sz="1997" dirty="0">
                <a:solidFill>
                  <a:srgbClr val="216C53"/>
                </a:solidFill>
                <a:latin typeface="Montserrat"/>
              </a:rPr>
              <a:t> </a:t>
            </a:r>
            <a:r>
              <a:rPr lang="en-US" sz="1997" dirty="0" err="1">
                <a:solidFill>
                  <a:srgbClr val="216C53"/>
                </a:solidFill>
                <a:latin typeface="Montserrat"/>
              </a:rPr>
              <a:t>việc</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r>
              <a:rPr lang="en-US" sz="1997" dirty="0">
                <a:solidFill>
                  <a:srgbClr val="216C53"/>
                </a:solidFill>
                <a:latin typeface="Montserrat"/>
              </a:rPr>
              <a:t> </a:t>
            </a:r>
            <a:r>
              <a:rPr lang="en-US" sz="1997" dirty="0" err="1">
                <a:solidFill>
                  <a:srgbClr val="216C53"/>
                </a:solidFill>
                <a:latin typeface="Montserrat"/>
              </a:rPr>
              <a:t>thử</a:t>
            </a:r>
            <a:r>
              <a:rPr lang="en-US" sz="1997" dirty="0">
                <a:solidFill>
                  <a:srgbClr val="216C53"/>
                </a:solidFill>
                <a:latin typeface="Montserrat"/>
              </a:rPr>
              <a:t> </a:t>
            </a:r>
            <a:r>
              <a:rPr lang="en-US" sz="1997" dirty="0" err="1">
                <a:solidFill>
                  <a:srgbClr val="216C53"/>
                </a:solidFill>
                <a:latin typeface="Montserrat"/>
              </a:rPr>
              <a:t>việc</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ký</a:t>
            </a:r>
            <a:r>
              <a:rPr lang="en-US" sz="1997" dirty="0">
                <a:solidFill>
                  <a:srgbClr val="216C53"/>
                </a:solidFill>
                <a:latin typeface="Montserrat"/>
              </a:rPr>
              <a:t> </a:t>
            </a:r>
            <a:r>
              <a:rPr lang="en-US" sz="1997" dirty="0" err="1">
                <a:solidFill>
                  <a:srgbClr val="216C53"/>
                </a:solidFill>
                <a:latin typeface="Montserrat"/>
              </a:rPr>
              <a:t>hợp</a:t>
            </a:r>
            <a:r>
              <a:rPr lang="en-US" sz="1997" dirty="0">
                <a:solidFill>
                  <a:srgbClr val="216C53"/>
                </a:solidFill>
                <a:latin typeface="Montserrat"/>
              </a:rPr>
              <a:t> </a:t>
            </a:r>
            <a:r>
              <a:rPr lang="en-US" sz="1997" dirty="0" err="1">
                <a:solidFill>
                  <a:srgbClr val="216C53"/>
                </a:solidFill>
                <a:latin typeface="Montserrat"/>
              </a:rPr>
              <a:t>đồng</a:t>
            </a:r>
            <a:r>
              <a:rPr lang="en-US" sz="1997" dirty="0">
                <a:solidFill>
                  <a:srgbClr val="216C53"/>
                </a:solidFill>
                <a:latin typeface="Montserrat"/>
              </a:rPr>
              <a:t> </a:t>
            </a:r>
          </a:p>
          <a:p>
            <a:pPr algn="just">
              <a:lnSpc>
                <a:spcPts val="3175"/>
              </a:lnSpc>
            </a:pPr>
            <a:endParaRPr lang="en-US" sz="1997" dirty="0">
              <a:solidFill>
                <a:srgbClr val="216C53"/>
              </a:solidFill>
              <a:latin typeface="Montserrat"/>
            </a:endParaRPr>
          </a:p>
        </p:txBody>
      </p:sp>
      <p:sp>
        <p:nvSpPr>
          <p:cNvPr id="11" name="TextBox 11"/>
          <p:cNvSpPr txBox="1"/>
          <p:nvPr/>
        </p:nvSpPr>
        <p:spPr>
          <a:xfrm>
            <a:off x="1238718" y="3891359"/>
            <a:ext cx="6113273"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CÔNG TÁC TUYỂN DỤNG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6" name="TextBox 6"/>
          <p:cNvSpPr txBox="1"/>
          <p:nvPr/>
        </p:nvSpPr>
        <p:spPr>
          <a:xfrm>
            <a:off x="1238718" y="1192108"/>
            <a:ext cx="9262708" cy="1801227"/>
          </a:xfrm>
          <a:prstGeom prst="rect">
            <a:avLst/>
          </a:prstGeom>
        </p:spPr>
        <p:txBody>
          <a:bodyPr lIns="0" tIns="0" rIns="0" bIns="0" rtlCol="0" anchor="t">
            <a:spAutoFit/>
          </a:bodyPr>
          <a:lstStyle/>
          <a:p>
            <a:pPr>
              <a:lnSpc>
                <a:spcPts val="7081"/>
              </a:lnSpc>
            </a:pPr>
            <a:r>
              <a:rPr lang="en-US" sz="6157" spc="301">
                <a:solidFill>
                  <a:srgbClr val="216C53"/>
                </a:solidFill>
                <a:latin typeface="Montserrat Ultra-Bold"/>
              </a:rPr>
              <a:t>THỰC TRẠNG </a:t>
            </a:r>
          </a:p>
          <a:p>
            <a:pPr>
              <a:lnSpc>
                <a:spcPts val="7081"/>
              </a:lnSpc>
            </a:pPr>
            <a:r>
              <a:rPr lang="en-US" sz="6157" spc="301">
                <a:solidFill>
                  <a:srgbClr val="33866A"/>
                </a:solidFill>
                <a:latin typeface="Montserrat Ultra-Bold"/>
              </a:rPr>
              <a:t>QUẢN LÝ NHÂN LỰC</a:t>
            </a:r>
          </a:p>
        </p:txBody>
      </p:sp>
      <p:sp>
        <p:nvSpPr>
          <p:cNvPr id="7" name="Freeform 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904537" y="3641049"/>
            <a:ext cx="6979874" cy="4147209"/>
          </a:xfrm>
          <a:custGeom>
            <a:avLst/>
            <a:gdLst/>
            <a:ahLst/>
            <a:cxnLst/>
            <a:rect l="l" t="t" r="r" b="b"/>
            <a:pathLst>
              <a:path w="6979874" h="4147209">
                <a:moveTo>
                  <a:pt x="0" y="0"/>
                </a:moveTo>
                <a:lnTo>
                  <a:pt x="6979875" y="0"/>
                </a:lnTo>
                <a:lnTo>
                  <a:pt x="6979875" y="4147209"/>
                </a:lnTo>
                <a:lnTo>
                  <a:pt x="0" y="4147209"/>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1238718" y="4643833"/>
            <a:ext cx="9262708" cy="4739772"/>
          </a:xfrm>
          <a:prstGeom prst="rect">
            <a:avLst/>
          </a:prstGeom>
        </p:spPr>
        <p:txBody>
          <a:bodyPr lIns="0" tIns="0" rIns="0" bIns="0" rtlCol="0" anchor="t">
            <a:spAutoFit/>
          </a:bodyPr>
          <a:lstStyle/>
          <a:p>
            <a:pPr marL="431224" lvl="1" indent="-215612" algn="just">
              <a:lnSpc>
                <a:spcPts val="3175"/>
              </a:lnSpc>
              <a:buFont typeface="Arial"/>
              <a:buChar char="•"/>
            </a:pP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r>
              <a:rPr lang="en-US" sz="1997" dirty="0">
                <a:solidFill>
                  <a:srgbClr val="216C53"/>
                </a:solidFill>
                <a:latin typeface="Montserrat"/>
              </a:rPr>
              <a:t> </a:t>
            </a:r>
            <a:r>
              <a:rPr lang="en-US" sz="1997" dirty="0" err="1">
                <a:solidFill>
                  <a:srgbClr val="216C53"/>
                </a:solidFill>
                <a:latin typeface="Montserrat"/>
              </a:rPr>
              <a:t>nội</a:t>
            </a:r>
            <a:r>
              <a:rPr lang="en-US" sz="1997" dirty="0">
                <a:solidFill>
                  <a:srgbClr val="216C53"/>
                </a:solidFill>
                <a:latin typeface="Montserrat"/>
              </a:rPr>
              <a:t> </a:t>
            </a:r>
            <a:r>
              <a:rPr lang="en-US" sz="1997" dirty="0" err="1">
                <a:solidFill>
                  <a:srgbClr val="216C53"/>
                </a:solidFill>
                <a:latin typeface="Montserrat"/>
              </a:rPr>
              <a:t>bộ</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r>
              <a:rPr lang="en-US" sz="1997" dirty="0">
                <a:solidFill>
                  <a:srgbClr val="216C53"/>
                </a:solidFill>
                <a:latin typeface="Montserrat"/>
              </a:rPr>
              <a:t> </a:t>
            </a:r>
            <a:r>
              <a:rPr lang="en-US" sz="1997" dirty="0" err="1">
                <a:solidFill>
                  <a:srgbClr val="216C53"/>
                </a:solidFill>
                <a:latin typeface="Montserrat"/>
              </a:rPr>
              <a:t>bên</a:t>
            </a:r>
            <a:r>
              <a:rPr lang="en-US" sz="1997" dirty="0">
                <a:solidFill>
                  <a:srgbClr val="216C53"/>
                </a:solidFill>
                <a:latin typeface="Montserrat"/>
              </a:rPr>
              <a:t> </a:t>
            </a:r>
            <a:r>
              <a:rPr lang="en-US" sz="1997" dirty="0" err="1">
                <a:solidFill>
                  <a:srgbClr val="216C53"/>
                </a:solidFill>
                <a:latin typeface="Montserrat"/>
              </a:rPr>
              <a:t>ngoài</a:t>
            </a:r>
            <a:endParaRPr lang="en-US" sz="1997" dirty="0">
              <a:solidFill>
                <a:srgbClr val="216C53"/>
              </a:solidFill>
              <a:latin typeface="Montserrat"/>
            </a:endParaRPr>
          </a:p>
          <a:p>
            <a:pPr algn="just">
              <a:lnSpc>
                <a:spcPts val="3075"/>
              </a:lnSpc>
            </a:pPr>
            <a:endParaRPr lang="en-US" sz="1997" dirty="0">
              <a:solidFill>
                <a:srgbClr val="216C53"/>
              </a:solidFill>
              <a:latin typeface="Montserrat"/>
            </a:endParaRPr>
          </a:p>
          <a:p>
            <a:pPr algn="just">
              <a:lnSpc>
                <a:spcPts val="3075"/>
              </a:lnSpc>
            </a:pPr>
            <a:r>
              <a:rPr lang="en-US" sz="1997" spc="65" dirty="0">
                <a:solidFill>
                  <a:srgbClr val="216C53"/>
                </a:solidFill>
                <a:latin typeface="Montserrat Bold Italics"/>
              </a:rPr>
              <a:t>Quy </a:t>
            </a:r>
            <a:r>
              <a:rPr lang="en-US" sz="1997" spc="65" dirty="0" err="1">
                <a:solidFill>
                  <a:srgbClr val="216C53"/>
                </a:solidFill>
                <a:latin typeface="Montserrat Bold Italics"/>
              </a:rPr>
              <a:t>trình</a:t>
            </a:r>
            <a:r>
              <a:rPr lang="en-US" sz="1997" spc="65" dirty="0">
                <a:solidFill>
                  <a:srgbClr val="216C53"/>
                </a:solidFill>
                <a:latin typeface="Montserrat Bold Italics"/>
              </a:rPr>
              <a:t> </a:t>
            </a:r>
            <a:r>
              <a:rPr lang="en-US" sz="1997" spc="65" dirty="0" err="1">
                <a:solidFill>
                  <a:srgbClr val="216C53"/>
                </a:solidFill>
                <a:latin typeface="Montserrat Bold Italics"/>
              </a:rPr>
              <a:t>đào</a:t>
            </a:r>
            <a:r>
              <a:rPr lang="en-US" sz="1997" spc="65" dirty="0">
                <a:solidFill>
                  <a:srgbClr val="216C53"/>
                </a:solidFill>
                <a:latin typeface="Montserrat Bold Italics"/>
              </a:rPr>
              <a:t> </a:t>
            </a:r>
            <a:r>
              <a:rPr lang="en-US" sz="1997" spc="65" dirty="0" err="1">
                <a:solidFill>
                  <a:srgbClr val="216C53"/>
                </a:solidFill>
                <a:latin typeface="Montserrat Bold Italics"/>
              </a:rPr>
              <a:t>tạo</a:t>
            </a:r>
            <a:r>
              <a:rPr lang="en-US" sz="1997" spc="65" dirty="0">
                <a:solidFill>
                  <a:srgbClr val="216C53"/>
                </a:solidFill>
                <a:latin typeface="Montserrat Bold Italics"/>
              </a:rPr>
              <a:t> </a:t>
            </a:r>
            <a:r>
              <a:rPr lang="en-US" sz="1997" spc="65" dirty="0" err="1">
                <a:solidFill>
                  <a:srgbClr val="216C53"/>
                </a:solidFill>
                <a:latin typeface="Montserrat Bold Italics"/>
              </a:rPr>
              <a:t>nhân</a:t>
            </a:r>
            <a:r>
              <a:rPr lang="en-US" sz="1997" spc="65" dirty="0">
                <a:solidFill>
                  <a:srgbClr val="216C53"/>
                </a:solidFill>
                <a:latin typeface="Montserrat Bold Italics"/>
              </a:rPr>
              <a:t> </a:t>
            </a:r>
            <a:r>
              <a:rPr lang="en-US" sz="1997" spc="65" dirty="0" err="1">
                <a:solidFill>
                  <a:srgbClr val="216C53"/>
                </a:solidFill>
                <a:latin typeface="Montserrat Bold Italics"/>
              </a:rPr>
              <a:t>lực</a:t>
            </a:r>
            <a:r>
              <a:rPr lang="en-US" sz="1997" spc="65" dirty="0">
                <a:solidFill>
                  <a:srgbClr val="216C53"/>
                </a:solidFill>
                <a:latin typeface="Montserrat Bold Italics"/>
              </a:rPr>
              <a:t> </a:t>
            </a:r>
            <a:r>
              <a:rPr lang="en-US" sz="1997" spc="65" dirty="0" err="1">
                <a:solidFill>
                  <a:srgbClr val="216C53"/>
                </a:solidFill>
                <a:latin typeface="Montserrat Bold Italics"/>
              </a:rPr>
              <a:t>tại</a:t>
            </a:r>
            <a:r>
              <a:rPr lang="en-US" sz="1997" spc="65" dirty="0">
                <a:solidFill>
                  <a:srgbClr val="216C53"/>
                </a:solidFill>
                <a:latin typeface="Montserrat Bold Italics"/>
              </a:rPr>
              <a:t> </a:t>
            </a:r>
            <a:r>
              <a:rPr lang="en-US" sz="1997" spc="65" dirty="0" err="1">
                <a:solidFill>
                  <a:srgbClr val="216C53"/>
                </a:solidFill>
                <a:latin typeface="Montserrat Bold Italics"/>
              </a:rPr>
              <a:t>công</a:t>
            </a:r>
            <a:r>
              <a:rPr lang="en-US" sz="1997" spc="65" dirty="0">
                <a:solidFill>
                  <a:srgbClr val="216C53"/>
                </a:solidFill>
                <a:latin typeface="Montserrat Bold Italics"/>
              </a:rPr>
              <a:t> ty </a:t>
            </a:r>
            <a:r>
              <a:rPr lang="en-US" sz="1997" spc="65" dirty="0" err="1">
                <a:solidFill>
                  <a:srgbClr val="216C53"/>
                </a:solidFill>
                <a:latin typeface="Montserrat Bold Italics"/>
              </a:rPr>
              <a:t>Cổ</a:t>
            </a:r>
            <a:r>
              <a:rPr lang="en-US" sz="1997" spc="65" dirty="0">
                <a:solidFill>
                  <a:srgbClr val="216C53"/>
                </a:solidFill>
                <a:latin typeface="Montserrat Bold Italics"/>
              </a:rPr>
              <a:t> </a:t>
            </a:r>
            <a:r>
              <a:rPr lang="en-US" sz="1997" spc="65" dirty="0" err="1">
                <a:solidFill>
                  <a:srgbClr val="216C53"/>
                </a:solidFill>
                <a:latin typeface="Montserrat Bold Italics"/>
              </a:rPr>
              <a:t>Phần</a:t>
            </a:r>
            <a:r>
              <a:rPr lang="en-US" sz="1997" spc="65" dirty="0">
                <a:solidFill>
                  <a:srgbClr val="216C53"/>
                </a:solidFill>
                <a:latin typeface="Montserrat Bold Italics"/>
              </a:rPr>
              <a:t> </a:t>
            </a:r>
            <a:r>
              <a:rPr lang="en-US" sz="1997" spc="65" dirty="0" err="1">
                <a:solidFill>
                  <a:srgbClr val="216C53"/>
                </a:solidFill>
                <a:latin typeface="Montserrat Bold Italics"/>
              </a:rPr>
              <a:t>Chăn</a:t>
            </a:r>
            <a:r>
              <a:rPr lang="en-US" sz="1997" spc="65" dirty="0">
                <a:solidFill>
                  <a:srgbClr val="216C53"/>
                </a:solidFill>
                <a:latin typeface="Montserrat Bold Italics"/>
              </a:rPr>
              <a:t> </a:t>
            </a:r>
            <a:r>
              <a:rPr lang="en-US" sz="1997" spc="65" dirty="0" err="1">
                <a:solidFill>
                  <a:srgbClr val="216C53"/>
                </a:solidFill>
                <a:latin typeface="Montserrat Bold Italics"/>
              </a:rPr>
              <a:t>nuôi</a:t>
            </a:r>
            <a:r>
              <a:rPr lang="en-US" sz="1997" spc="65" dirty="0">
                <a:solidFill>
                  <a:srgbClr val="216C53"/>
                </a:solidFill>
                <a:latin typeface="Montserrat Bold Italics"/>
              </a:rPr>
              <a:t> C.P </a:t>
            </a:r>
            <a:r>
              <a:rPr lang="en-US" sz="1997" spc="65" dirty="0" err="1">
                <a:solidFill>
                  <a:srgbClr val="216C53"/>
                </a:solidFill>
                <a:latin typeface="Montserrat Bold Italics"/>
              </a:rPr>
              <a:t>Việt</a:t>
            </a:r>
            <a:r>
              <a:rPr lang="en-US" sz="1997" spc="65" dirty="0">
                <a:solidFill>
                  <a:srgbClr val="216C53"/>
                </a:solidFill>
                <a:latin typeface="Montserrat Bold Italics"/>
              </a:rPr>
              <a:t> Nam CN Bình </a:t>
            </a:r>
            <a:r>
              <a:rPr lang="en-US" sz="1997" spc="65" dirty="0" err="1">
                <a:solidFill>
                  <a:srgbClr val="216C53"/>
                </a:solidFill>
                <a:latin typeface="Montserrat Bold Italics"/>
              </a:rPr>
              <a:t>Dương</a:t>
            </a:r>
            <a:r>
              <a:rPr lang="en-US" sz="1997" spc="65" dirty="0">
                <a:solidFill>
                  <a:srgbClr val="216C53"/>
                </a:solidFill>
                <a:latin typeface="Montserrat Bold Italics"/>
              </a:rPr>
              <a:t> </a:t>
            </a:r>
            <a:r>
              <a:rPr lang="en-US" sz="1997" spc="65" dirty="0" err="1">
                <a:solidFill>
                  <a:srgbClr val="216C53"/>
                </a:solidFill>
                <a:latin typeface="Montserrat Bold Italics"/>
              </a:rPr>
              <a:t>gồm</a:t>
            </a:r>
            <a:r>
              <a:rPr lang="en-US" sz="1997" spc="65" dirty="0">
                <a:solidFill>
                  <a:srgbClr val="216C53"/>
                </a:solidFill>
                <a:latin typeface="Montserrat Bold Italics"/>
              </a:rPr>
              <a:t> 5 </a:t>
            </a:r>
            <a:r>
              <a:rPr lang="en-US" sz="1997" spc="65" dirty="0" err="1">
                <a:solidFill>
                  <a:srgbClr val="216C53"/>
                </a:solidFill>
                <a:latin typeface="Montserrat Bold Italics"/>
              </a:rPr>
              <a:t>bước</a:t>
            </a:r>
            <a:r>
              <a:rPr lang="en-US" sz="1997" spc="65" dirty="0">
                <a:solidFill>
                  <a:srgbClr val="216C53"/>
                </a:solidFill>
                <a:latin typeface="Montserrat Bold Italics"/>
              </a:rPr>
              <a:t> </a:t>
            </a:r>
            <a:r>
              <a:rPr lang="en-US" sz="1997" spc="65" dirty="0" err="1">
                <a:solidFill>
                  <a:srgbClr val="216C53"/>
                </a:solidFill>
                <a:latin typeface="Montserrat Bold Italics"/>
              </a:rPr>
              <a:t>sau</a:t>
            </a:r>
            <a:r>
              <a:rPr lang="en-US" sz="1997" spc="65" dirty="0">
                <a:solidFill>
                  <a:srgbClr val="216C53"/>
                </a:solidFill>
                <a:latin typeface="Montserrat Bold Italics"/>
              </a:rPr>
              <a:t>: </a:t>
            </a:r>
          </a:p>
          <a:p>
            <a:pPr marL="431224" lvl="1" indent="-215612" algn="just">
              <a:lnSpc>
                <a:spcPts val="3175"/>
              </a:lnSpc>
              <a:buFont typeface="Arial"/>
              <a:buChar char="•"/>
            </a:pPr>
            <a:r>
              <a:rPr lang="en-US" sz="1997" dirty="0" err="1">
                <a:solidFill>
                  <a:srgbClr val="216C53"/>
                </a:solidFill>
                <a:latin typeface="Montserrat Bold"/>
              </a:rPr>
              <a:t>Bước</a:t>
            </a:r>
            <a:r>
              <a:rPr lang="en-US" sz="1997" dirty="0">
                <a:solidFill>
                  <a:srgbClr val="216C53"/>
                </a:solidFill>
                <a:latin typeface="Montserrat Bold"/>
              </a:rPr>
              <a:t> 1:</a:t>
            </a:r>
            <a:r>
              <a:rPr lang="en-US" sz="1997" dirty="0">
                <a:solidFill>
                  <a:srgbClr val="216C53"/>
                </a:solidFill>
                <a:latin typeface="Montserrat"/>
              </a:rPr>
              <a:t> </a:t>
            </a:r>
            <a:r>
              <a:rPr lang="en-US" sz="1997" dirty="0" err="1">
                <a:solidFill>
                  <a:srgbClr val="216C53"/>
                </a:solidFill>
                <a:latin typeface="Montserrat"/>
              </a:rPr>
              <a:t>Xác</a:t>
            </a:r>
            <a:r>
              <a:rPr lang="en-US" sz="1997" dirty="0">
                <a:solidFill>
                  <a:srgbClr val="216C53"/>
                </a:solidFill>
                <a:latin typeface="Montserrat"/>
              </a:rPr>
              <a:t> </a:t>
            </a:r>
            <a:r>
              <a:rPr lang="en-US" sz="1997" dirty="0" err="1">
                <a:solidFill>
                  <a:srgbClr val="216C53"/>
                </a:solidFill>
                <a:latin typeface="Montserrat"/>
              </a:rPr>
              <a:t>định</a:t>
            </a:r>
            <a:r>
              <a:rPr lang="en-US" sz="1997" dirty="0">
                <a:solidFill>
                  <a:srgbClr val="216C53"/>
                </a:solidFill>
                <a:latin typeface="Montserrat"/>
              </a:rPr>
              <a:t> </a:t>
            </a:r>
            <a:r>
              <a:rPr lang="en-US" sz="1997" dirty="0" err="1">
                <a:solidFill>
                  <a:srgbClr val="216C53"/>
                </a:solidFill>
                <a:latin typeface="Montserrat"/>
              </a:rPr>
              <a:t>nhu</a:t>
            </a:r>
            <a:r>
              <a:rPr lang="en-US" sz="1997" dirty="0">
                <a:solidFill>
                  <a:srgbClr val="216C53"/>
                </a:solidFill>
                <a:latin typeface="Montserrat"/>
              </a:rPr>
              <a:t> </a:t>
            </a:r>
            <a:r>
              <a:rPr lang="en-US" sz="1997" dirty="0" err="1">
                <a:solidFill>
                  <a:srgbClr val="216C53"/>
                </a:solidFill>
                <a:latin typeface="Montserrat"/>
              </a:rPr>
              <a:t>cầu</a:t>
            </a:r>
            <a:r>
              <a:rPr lang="en-US" sz="1997" dirty="0">
                <a:solidFill>
                  <a:srgbClr val="216C53"/>
                </a:solidFill>
                <a:latin typeface="Montserrat"/>
              </a:rPr>
              <a:t> </a:t>
            </a: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Bold"/>
              </a:rPr>
              <a:t>Bước</a:t>
            </a:r>
            <a:r>
              <a:rPr lang="en-US" sz="1997" dirty="0">
                <a:solidFill>
                  <a:srgbClr val="216C53"/>
                </a:solidFill>
                <a:latin typeface="Montserrat Bold"/>
              </a:rPr>
              <a:t> 2:</a:t>
            </a:r>
            <a:r>
              <a:rPr lang="en-US" sz="1997" dirty="0">
                <a:solidFill>
                  <a:srgbClr val="216C53"/>
                </a:solidFill>
                <a:latin typeface="Montserrat"/>
              </a:rPr>
              <a:t> </a:t>
            </a:r>
            <a:r>
              <a:rPr lang="en-US" sz="1997" dirty="0" err="1">
                <a:solidFill>
                  <a:srgbClr val="216C53"/>
                </a:solidFill>
                <a:latin typeface="Montserrat"/>
              </a:rPr>
              <a:t>Lập</a:t>
            </a:r>
            <a:r>
              <a:rPr lang="en-US" sz="1997" dirty="0">
                <a:solidFill>
                  <a:srgbClr val="216C53"/>
                </a:solidFill>
                <a:latin typeface="Montserrat"/>
              </a:rPr>
              <a:t> </a:t>
            </a:r>
            <a:r>
              <a:rPr lang="en-US" sz="1997" dirty="0" err="1">
                <a:solidFill>
                  <a:srgbClr val="216C53"/>
                </a:solidFill>
                <a:latin typeface="Montserrat"/>
              </a:rPr>
              <a:t>kế</a:t>
            </a:r>
            <a:r>
              <a:rPr lang="en-US" sz="1997" dirty="0">
                <a:solidFill>
                  <a:srgbClr val="216C53"/>
                </a:solidFill>
                <a:latin typeface="Montserrat"/>
              </a:rPr>
              <a:t> </a:t>
            </a:r>
            <a:r>
              <a:rPr lang="en-US" sz="1997" dirty="0" err="1">
                <a:solidFill>
                  <a:srgbClr val="216C53"/>
                </a:solidFill>
                <a:latin typeface="Montserrat"/>
              </a:rPr>
              <a:t>hoạch</a:t>
            </a:r>
            <a:r>
              <a:rPr lang="en-US" sz="1997" dirty="0">
                <a:solidFill>
                  <a:srgbClr val="216C53"/>
                </a:solidFill>
                <a:latin typeface="Montserrat"/>
              </a:rPr>
              <a:t> </a:t>
            </a: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r>
              <a:rPr lang="en-US" sz="1997" dirty="0">
                <a:solidFill>
                  <a:srgbClr val="216C53"/>
                </a:solidFill>
                <a:latin typeface="Montserrat"/>
              </a:rPr>
              <a:t> </a:t>
            </a:r>
          </a:p>
          <a:p>
            <a:pPr marL="431224" lvl="1" indent="-215612" algn="just">
              <a:lnSpc>
                <a:spcPts val="3175"/>
              </a:lnSpc>
              <a:buFont typeface="Arial"/>
              <a:buChar char="•"/>
            </a:pPr>
            <a:r>
              <a:rPr lang="en-US" sz="1997" dirty="0" err="1">
                <a:solidFill>
                  <a:srgbClr val="216C53"/>
                </a:solidFill>
                <a:latin typeface="Montserrat Bold"/>
              </a:rPr>
              <a:t>Bước</a:t>
            </a:r>
            <a:r>
              <a:rPr lang="en-US" sz="1997" dirty="0">
                <a:solidFill>
                  <a:srgbClr val="216C53"/>
                </a:solidFill>
                <a:latin typeface="Montserrat Bold"/>
              </a:rPr>
              <a:t> 3:</a:t>
            </a:r>
            <a:r>
              <a:rPr lang="en-US" sz="1997" dirty="0">
                <a:solidFill>
                  <a:srgbClr val="216C53"/>
                </a:solidFill>
                <a:latin typeface="Montserrat"/>
              </a:rPr>
              <a:t> </a:t>
            </a:r>
            <a:r>
              <a:rPr lang="en-US" sz="1997" dirty="0" err="1">
                <a:solidFill>
                  <a:srgbClr val="216C53"/>
                </a:solidFill>
                <a:latin typeface="Montserrat"/>
              </a:rPr>
              <a:t>Thực</a:t>
            </a:r>
            <a:r>
              <a:rPr lang="en-US" sz="1997" dirty="0">
                <a:solidFill>
                  <a:srgbClr val="216C53"/>
                </a:solidFill>
                <a:latin typeface="Montserrat"/>
              </a:rPr>
              <a:t> </a:t>
            </a:r>
            <a:r>
              <a:rPr lang="en-US" sz="1997" dirty="0" err="1">
                <a:solidFill>
                  <a:srgbClr val="216C53"/>
                </a:solidFill>
                <a:latin typeface="Montserrat"/>
              </a:rPr>
              <a:t>hiện</a:t>
            </a:r>
            <a:r>
              <a:rPr lang="en-US" sz="1997" dirty="0">
                <a:solidFill>
                  <a:srgbClr val="216C53"/>
                </a:solidFill>
                <a:latin typeface="Montserrat"/>
              </a:rPr>
              <a:t> </a:t>
            </a:r>
            <a:r>
              <a:rPr lang="en-US" sz="1997" dirty="0" err="1">
                <a:solidFill>
                  <a:srgbClr val="216C53"/>
                </a:solidFill>
                <a:latin typeface="Montserrat"/>
              </a:rPr>
              <a:t>kế</a:t>
            </a:r>
            <a:r>
              <a:rPr lang="en-US" sz="1997" dirty="0">
                <a:solidFill>
                  <a:srgbClr val="216C53"/>
                </a:solidFill>
                <a:latin typeface="Montserrat"/>
              </a:rPr>
              <a:t> </a:t>
            </a:r>
            <a:r>
              <a:rPr lang="en-US" sz="1997" dirty="0" err="1">
                <a:solidFill>
                  <a:srgbClr val="216C53"/>
                </a:solidFill>
                <a:latin typeface="Montserrat"/>
              </a:rPr>
              <a:t>hoạch</a:t>
            </a:r>
            <a:r>
              <a:rPr lang="en-US" sz="1997" dirty="0">
                <a:solidFill>
                  <a:srgbClr val="216C53"/>
                </a:solidFill>
                <a:latin typeface="Montserrat"/>
              </a:rPr>
              <a:t> </a:t>
            </a:r>
            <a:r>
              <a:rPr lang="en-US" sz="1997" dirty="0" err="1">
                <a:solidFill>
                  <a:srgbClr val="216C53"/>
                </a:solidFill>
                <a:latin typeface="Montserrat"/>
              </a:rPr>
              <a:t>đào</a:t>
            </a:r>
            <a:r>
              <a:rPr lang="en-US" sz="1997" dirty="0">
                <a:solidFill>
                  <a:srgbClr val="216C53"/>
                </a:solidFill>
                <a:latin typeface="Montserrat"/>
              </a:rPr>
              <a:t> </a:t>
            </a:r>
            <a:r>
              <a:rPr lang="en-US" sz="1997" dirty="0" err="1">
                <a:solidFill>
                  <a:srgbClr val="216C53"/>
                </a:solidFill>
                <a:latin typeface="Montserrat"/>
              </a:rPr>
              <a:t>tạo</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Bold"/>
              </a:rPr>
              <a:t>Bước</a:t>
            </a:r>
            <a:r>
              <a:rPr lang="en-US" sz="1997" dirty="0">
                <a:solidFill>
                  <a:srgbClr val="216C53"/>
                </a:solidFill>
                <a:latin typeface="Montserrat Bold"/>
              </a:rPr>
              <a:t> 4:</a:t>
            </a:r>
            <a:r>
              <a:rPr lang="en-US" sz="1997" dirty="0">
                <a:solidFill>
                  <a:srgbClr val="216C53"/>
                </a:solidFill>
                <a:latin typeface="Montserrat"/>
              </a:rPr>
              <a:t> </a:t>
            </a:r>
            <a:r>
              <a:rPr lang="en-US" sz="1997" dirty="0" err="1">
                <a:solidFill>
                  <a:srgbClr val="216C53"/>
                </a:solidFill>
                <a:latin typeface="Montserrat"/>
              </a:rPr>
              <a:t>Kiểm</a:t>
            </a:r>
            <a:r>
              <a:rPr lang="en-US" sz="1997" dirty="0">
                <a:solidFill>
                  <a:srgbClr val="216C53"/>
                </a:solidFill>
                <a:latin typeface="Montserrat"/>
              </a:rPr>
              <a:t> </a:t>
            </a:r>
            <a:r>
              <a:rPr lang="en-US" sz="1997" dirty="0" err="1">
                <a:solidFill>
                  <a:srgbClr val="216C53"/>
                </a:solidFill>
                <a:latin typeface="Montserrat"/>
              </a:rPr>
              <a:t>tra</a:t>
            </a:r>
            <a:r>
              <a:rPr lang="en-US" sz="1997" dirty="0">
                <a:solidFill>
                  <a:srgbClr val="216C53"/>
                </a:solidFill>
                <a:latin typeface="Montserrat"/>
              </a:rPr>
              <a:t> </a:t>
            </a:r>
            <a:r>
              <a:rPr lang="en-US" sz="1997" dirty="0" err="1">
                <a:solidFill>
                  <a:srgbClr val="216C53"/>
                </a:solidFill>
                <a:latin typeface="Montserrat"/>
              </a:rPr>
              <a:t>đánh</a:t>
            </a:r>
            <a:r>
              <a:rPr lang="en-US" sz="1997" dirty="0">
                <a:solidFill>
                  <a:srgbClr val="216C53"/>
                </a:solidFill>
                <a:latin typeface="Montserrat"/>
              </a:rPr>
              <a:t> </a:t>
            </a:r>
            <a:r>
              <a:rPr lang="en-US" sz="1997" dirty="0" err="1">
                <a:solidFill>
                  <a:srgbClr val="216C53"/>
                </a:solidFill>
                <a:latin typeface="Montserrat"/>
              </a:rPr>
              <a:t>giá</a:t>
            </a:r>
            <a:endParaRPr lang="en-US" sz="1997" dirty="0">
              <a:solidFill>
                <a:srgbClr val="216C53"/>
              </a:solidFill>
              <a:latin typeface="Montserrat"/>
            </a:endParaRPr>
          </a:p>
          <a:p>
            <a:pPr marL="431224" lvl="1" indent="-215612" algn="just">
              <a:lnSpc>
                <a:spcPts val="3175"/>
              </a:lnSpc>
              <a:buFont typeface="Arial"/>
              <a:buChar char="•"/>
            </a:pPr>
            <a:r>
              <a:rPr lang="en-US" sz="1997" dirty="0" err="1">
                <a:solidFill>
                  <a:srgbClr val="216C53"/>
                </a:solidFill>
                <a:latin typeface="Montserrat Bold"/>
              </a:rPr>
              <a:t>Bước</a:t>
            </a:r>
            <a:r>
              <a:rPr lang="en-US" sz="1997" dirty="0">
                <a:solidFill>
                  <a:srgbClr val="216C53"/>
                </a:solidFill>
                <a:latin typeface="Montserrat Bold"/>
              </a:rPr>
              <a:t> 5: </a:t>
            </a:r>
            <a:r>
              <a:rPr lang="en-US" sz="1997" dirty="0" err="1">
                <a:solidFill>
                  <a:srgbClr val="216C53"/>
                </a:solidFill>
                <a:latin typeface="Montserrat"/>
              </a:rPr>
              <a:t>Lưu</a:t>
            </a:r>
            <a:r>
              <a:rPr lang="en-US" sz="1997" dirty="0">
                <a:solidFill>
                  <a:srgbClr val="216C53"/>
                </a:solidFill>
                <a:latin typeface="Montserrat"/>
              </a:rPr>
              <a:t> </a:t>
            </a:r>
            <a:r>
              <a:rPr lang="en-US" sz="1997" dirty="0" err="1">
                <a:solidFill>
                  <a:srgbClr val="216C53"/>
                </a:solidFill>
                <a:latin typeface="Montserrat"/>
              </a:rPr>
              <a:t>hồ</a:t>
            </a:r>
            <a:r>
              <a:rPr lang="en-US" sz="1997" dirty="0">
                <a:solidFill>
                  <a:srgbClr val="216C53"/>
                </a:solidFill>
                <a:latin typeface="Montserrat"/>
              </a:rPr>
              <a:t> </a:t>
            </a:r>
            <a:r>
              <a:rPr lang="en-US" sz="1997" dirty="0" err="1">
                <a:solidFill>
                  <a:srgbClr val="216C53"/>
                </a:solidFill>
                <a:latin typeface="Montserrat"/>
              </a:rPr>
              <a:t>sơ</a:t>
            </a:r>
            <a:endParaRPr lang="en-US" sz="1997" dirty="0">
              <a:solidFill>
                <a:srgbClr val="216C53"/>
              </a:solidFill>
              <a:latin typeface="Montserrat"/>
            </a:endParaRPr>
          </a:p>
          <a:p>
            <a:pPr algn="just">
              <a:lnSpc>
                <a:spcPts val="3175"/>
              </a:lnSpc>
            </a:pPr>
            <a:endParaRPr lang="en-US" sz="1997" dirty="0">
              <a:solidFill>
                <a:srgbClr val="216C53"/>
              </a:solidFill>
              <a:latin typeface="Montserrat"/>
            </a:endParaRPr>
          </a:p>
          <a:p>
            <a:pPr algn="just">
              <a:lnSpc>
                <a:spcPts val="3175"/>
              </a:lnSpc>
            </a:pPr>
            <a:endParaRPr lang="en-US" sz="1997" dirty="0">
              <a:solidFill>
                <a:srgbClr val="216C53"/>
              </a:solidFill>
              <a:latin typeface="Montserrat"/>
            </a:endParaRPr>
          </a:p>
        </p:txBody>
      </p:sp>
      <p:sp>
        <p:nvSpPr>
          <p:cNvPr id="11" name="TextBox 11"/>
          <p:cNvSpPr txBox="1"/>
          <p:nvPr/>
        </p:nvSpPr>
        <p:spPr>
          <a:xfrm>
            <a:off x="1238718" y="3891359"/>
            <a:ext cx="6113273"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CÔNG TÁC ĐÀO TẠO</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434884" y="2865720"/>
            <a:ext cx="7517522" cy="6335623"/>
          </a:xfrm>
          <a:custGeom>
            <a:avLst/>
            <a:gdLst/>
            <a:ahLst/>
            <a:cxnLst/>
            <a:rect l="l" t="t" r="r" b="b"/>
            <a:pathLst>
              <a:path w="7517522" h="6335623">
                <a:moveTo>
                  <a:pt x="0" y="0"/>
                </a:moveTo>
                <a:lnTo>
                  <a:pt x="7517522" y="0"/>
                </a:lnTo>
                <a:lnTo>
                  <a:pt x="7517522" y="6335623"/>
                </a:lnTo>
                <a:lnTo>
                  <a:pt x="0" y="6335623"/>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238718" y="739486"/>
            <a:ext cx="13155757" cy="2561322"/>
          </a:xfrm>
          <a:prstGeom prst="rect">
            <a:avLst/>
          </a:prstGeom>
        </p:spPr>
        <p:txBody>
          <a:bodyPr lIns="0" tIns="0" rIns="0" bIns="0" rtlCol="0" anchor="t">
            <a:spAutoFit/>
          </a:bodyPr>
          <a:lstStyle/>
          <a:p>
            <a:pPr>
              <a:lnSpc>
                <a:spcPts val="6736"/>
              </a:lnSpc>
            </a:pPr>
            <a:r>
              <a:rPr lang="en-US" sz="5857" spc="287" dirty="0">
                <a:solidFill>
                  <a:srgbClr val="216C53"/>
                </a:solidFill>
                <a:latin typeface="Montserrat Ultra-Bold"/>
              </a:rPr>
              <a:t>THỰC TRẠNG</a:t>
            </a:r>
          </a:p>
          <a:p>
            <a:pPr>
              <a:lnSpc>
                <a:spcPts val="6736"/>
              </a:lnSpc>
            </a:pPr>
            <a:r>
              <a:rPr lang="en-US" sz="5857" spc="287" dirty="0">
                <a:solidFill>
                  <a:srgbClr val="33866A"/>
                </a:solidFill>
                <a:latin typeface="Montserrat Ultra-Bold"/>
              </a:rPr>
              <a:t>KIỂM SOÁT CHI PHÍ THU MUA </a:t>
            </a:r>
            <a:r>
              <a:rPr lang="vi-VN" sz="5857" spc="287" dirty="0">
                <a:solidFill>
                  <a:srgbClr val="33866A"/>
                </a:solidFill>
                <a:latin typeface="Montserrat Ultra-Bold"/>
              </a:rPr>
              <a:t>NGUYÊN VẬT LIỆU</a:t>
            </a:r>
            <a:endParaRPr lang="en-US" sz="5857" spc="287" dirty="0">
              <a:solidFill>
                <a:srgbClr val="33866A"/>
              </a:solidFill>
              <a:latin typeface="Montserrat Ultra-Bold"/>
            </a:endParaRPr>
          </a:p>
        </p:txBody>
      </p:sp>
      <p:sp>
        <p:nvSpPr>
          <p:cNvPr id="10" name="TextBox 10"/>
          <p:cNvSpPr txBox="1"/>
          <p:nvPr/>
        </p:nvSpPr>
        <p:spPr>
          <a:xfrm>
            <a:off x="1238718" y="4281768"/>
            <a:ext cx="8674012" cy="767847"/>
          </a:xfrm>
          <a:prstGeom prst="rect">
            <a:avLst/>
          </a:prstGeom>
        </p:spPr>
        <p:txBody>
          <a:bodyPr lIns="0" tIns="0" rIns="0" bIns="0" rtlCol="0" anchor="t">
            <a:spAutoFit/>
          </a:bodyPr>
          <a:lstStyle/>
          <a:p>
            <a:pPr algn="just">
              <a:lnSpc>
                <a:spcPts val="3175"/>
              </a:lnSpc>
            </a:pPr>
            <a:r>
              <a:rPr lang="en-US" sz="1997" dirty="0" err="1">
                <a:solidFill>
                  <a:srgbClr val="216C53"/>
                </a:solidFill>
                <a:latin typeface="Montserrat"/>
              </a:rPr>
              <a:t>Có</a:t>
            </a:r>
            <a:r>
              <a:rPr lang="en-US" sz="1997" dirty="0">
                <a:solidFill>
                  <a:srgbClr val="216C53"/>
                </a:solidFill>
                <a:latin typeface="Montserrat"/>
              </a:rPr>
              <a:t> xu </a:t>
            </a:r>
            <a:r>
              <a:rPr lang="en-US" sz="1997" dirty="0" err="1">
                <a:solidFill>
                  <a:srgbClr val="216C53"/>
                </a:solidFill>
                <a:latin typeface="Montserrat"/>
              </a:rPr>
              <a:t>hướng</a:t>
            </a:r>
            <a:r>
              <a:rPr lang="en-US" sz="1997" dirty="0">
                <a:solidFill>
                  <a:srgbClr val="216C53"/>
                </a:solidFill>
                <a:latin typeface="Montserrat"/>
              </a:rPr>
              <a:t> </a:t>
            </a:r>
            <a:r>
              <a:rPr lang="en-US" sz="1997" dirty="0" err="1">
                <a:solidFill>
                  <a:srgbClr val="216C53"/>
                </a:solidFill>
                <a:latin typeface="Montserrat"/>
              </a:rPr>
              <a:t>tăng</a:t>
            </a:r>
            <a:r>
              <a:rPr lang="en-US" sz="1997" dirty="0">
                <a:solidFill>
                  <a:srgbClr val="216C53"/>
                </a:solidFill>
                <a:latin typeface="Montserrat"/>
              </a:rPr>
              <a:t> </a:t>
            </a:r>
            <a:r>
              <a:rPr lang="en-US" sz="1997" dirty="0" err="1">
                <a:solidFill>
                  <a:srgbClr val="216C53"/>
                </a:solidFill>
                <a:latin typeface="Montserrat"/>
              </a:rPr>
              <a:t>giá</a:t>
            </a:r>
            <a:r>
              <a:rPr lang="en-US" sz="1997" dirty="0">
                <a:solidFill>
                  <a:srgbClr val="216C53"/>
                </a:solidFill>
                <a:latin typeface="Montserrat"/>
              </a:rPr>
              <a:t> </a:t>
            </a:r>
            <a:r>
              <a:rPr lang="en-US" sz="1997" dirty="0" err="1">
                <a:solidFill>
                  <a:srgbClr val="216C53"/>
                </a:solidFill>
                <a:latin typeface="Montserrat"/>
              </a:rPr>
              <a:t>thành</a:t>
            </a:r>
            <a:r>
              <a:rPr lang="en-US" sz="1997" dirty="0">
                <a:solidFill>
                  <a:srgbClr val="216C53"/>
                </a:solidFill>
                <a:latin typeface="Montserrat"/>
              </a:rPr>
              <a:t> </a:t>
            </a:r>
            <a:r>
              <a:rPr lang="en-US" sz="1997" dirty="0" err="1">
                <a:solidFill>
                  <a:srgbClr val="216C53"/>
                </a:solidFill>
                <a:latin typeface="Montserrat"/>
              </a:rPr>
              <a:t>mua</a:t>
            </a:r>
            <a:r>
              <a:rPr lang="en-US" sz="1997" dirty="0">
                <a:solidFill>
                  <a:srgbClr val="216C53"/>
                </a:solidFill>
                <a:latin typeface="Montserrat"/>
              </a:rPr>
              <a:t> </a:t>
            </a:r>
            <a:r>
              <a:rPr lang="en-US" sz="1997" dirty="0" err="1">
                <a:solidFill>
                  <a:srgbClr val="216C53"/>
                </a:solidFill>
                <a:latin typeface="Montserrat"/>
              </a:rPr>
              <a:t>lên</a:t>
            </a:r>
            <a:r>
              <a:rPr lang="en-US" sz="1997" dirty="0">
                <a:solidFill>
                  <a:srgbClr val="216C53"/>
                </a:solidFill>
                <a:latin typeface="Montserrat"/>
              </a:rPr>
              <a:t> </a:t>
            </a:r>
            <a:r>
              <a:rPr lang="en-US" sz="1997" dirty="0" err="1">
                <a:solidFill>
                  <a:srgbClr val="216C53"/>
                </a:solidFill>
                <a:latin typeface="Montserrat"/>
              </a:rPr>
              <a:t>mức</a:t>
            </a:r>
            <a:r>
              <a:rPr lang="en-US" sz="1997" dirty="0">
                <a:solidFill>
                  <a:srgbClr val="216C53"/>
                </a:solidFill>
                <a:latin typeface="Montserrat"/>
              </a:rPr>
              <a:t> 5,3 </a:t>
            </a:r>
            <a:r>
              <a:rPr lang="en-US" sz="1997" dirty="0" err="1">
                <a:solidFill>
                  <a:srgbClr val="216C53"/>
                </a:solidFill>
                <a:latin typeface="Montserrat"/>
              </a:rPr>
              <a:t>Vnđ</a:t>
            </a:r>
            <a:r>
              <a:rPr lang="en-US" sz="1997" dirty="0">
                <a:solidFill>
                  <a:srgbClr val="216C53"/>
                </a:solidFill>
                <a:latin typeface="Montserrat"/>
              </a:rPr>
              <a:t>/kg </a:t>
            </a:r>
            <a:r>
              <a:rPr lang="en-US" sz="1997" dirty="0" err="1">
                <a:solidFill>
                  <a:srgbClr val="216C53"/>
                </a:solidFill>
                <a:latin typeface="Montserrat"/>
              </a:rPr>
              <a:t>trong</a:t>
            </a:r>
            <a:r>
              <a:rPr lang="en-US" sz="1997" dirty="0">
                <a:solidFill>
                  <a:srgbClr val="216C53"/>
                </a:solidFill>
                <a:latin typeface="Montserrat"/>
              </a:rPr>
              <a:t> </a:t>
            </a:r>
            <a:r>
              <a:rPr lang="en-US" sz="1997" dirty="0" err="1">
                <a:solidFill>
                  <a:srgbClr val="216C53"/>
                </a:solidFill>
                <a:latin typeface="Montserrat"/>
              </a:rPr>
              <a:t>năm</a:t>
            </a:r>
            <a:r>
              <a:rPr lang="en-US" sz="1997" dirty="0">
                <a:solidFill>
                  <a:srgbClr val="216C53"/>
                </a:solidFill>
                <a:latin typeface="Montserrat"/>
              </a:rPr>
              <a:t> 2015, </a:t>
            </a:r>
            <a:r>
              <a:rPr lang="en-US" sz="1997" dirty="0" err="1">
                <a:solidFill>
                  <a:srgbClr val="216C53"/>
                </a:solidFill>
                <a:latin typeface="Montserrat"/>
              </a:rPr>
              <a:t>nguyên</a:t>
            </a:r>
            <a:r>
              <a:rPr lang="en-US" sz="1997" dirty="0">
                <a:solidFill>
                  <a:srgbClr val="216C53"/>
                </a:solidFill>
                <a:latin typeface="Montserrat"/>
              </a:rPr>
              <a:t> </a:t>
            </a:r>
            <a:r>
              <a:rPr lang="en-US" sz="1997" dirty="0" err="1">
                <a:solidFill>
                  <a:srgbClr val="216C53"/>
                </a:solidFill>
                <a:latin typeface="Montserrat"/>
              </a:rPr>
              <a:t>nhân</a:t>
            </a:r>
            <a:r>
              <a:rPr lang="en-US" sz="1997" dirty="0">
                <a:solidFill>
                  <a:srgbClr val="216C53"/>
                </a:solidFill>
                <a:latin typeface="Montserrat"/>
              </a:rPr>
              <a:t> </a:t>
            </a:r>
            <a:r>
              <a:rPr lang="en-US" sz="1997" dirty="0" err="1">
                <a:solidFill>
                  <a:srgbClr val="216C53"/>
                </a:solidFill>
                <a:latin typeface="Montserrat"/>
              </a:rPr>
              <a:t>khi</a:t>
            </a:r>
            <a:r>
              <a:rPr lang="en-US" sz="1997" dirty="0">
                <a:solidFill>
                  <a:srgbClr val="216C53"/>
                </a:solidFill>
                <a:latin typeface="Montserrat"/>
              </a:rPr>
              <a:t> </a:t>
            </a:r>
            <a:r>
              <a:rPr lang="en-US" sz="1997" dirty="0" err="1">
                <a:solidFill>
                  <a:srgbClr val="216C53"/>
                </a:solidFill>
                <a:latin typeface="Montserrat"/>
              </a:rPr>
              <a:t>phân</a:t>
            </a:r>
            <a:r>
              <a:rPr lang="en-US" sz="1997" dirty="0">
                <a:solidFill>
                  <a:srgbClr val="216C53"/>
                </a:solidFill>
                <a:latin typeface="Montserrat"/>
              </a:rPr>
              <a:t> </a:t>
            </a:r>
            <a:r>
              <a:rPr lang="en-US" sz="1997" dirty="0" err="1">
                <a:solidFill>
                  <a:srgbClr val="216C53"/>
                </a:solidFill>
                <a:latin typeface="Montserrat"/>
              </a:rPr>
              <a:t>tích</a:t>
            </a:r>
            <a:r>
              <a:rPr lang="en-US" sz="1997" dirty="0">
                <a:solidFill>
                  <a:srgbClr val="216C53"/>
                </a:solidFill>
                <a:latin typeface="Montserrat"/>
              </a:rPr>
              <a:t> </a:t>
            </a:r>
            <a:r>
              <a:rPr lang="en-US" sz="1997" dirty="0" err="1">
                <a:solidFill>
                  <a:srgbClr val="216C53"/>
                </a:solidFill>
                <a:latin typeface="Montserrat"/>
              </a:rPr>
              <a:t>số</a:t>
            </a:r>
            <a:r>
              <a:rPr lang="en-US" sz="1997" dirty="0">
                <a:solidFill>
                  <a:srgbClr val="216C53"/>
                </a:solidFill>
                <a:latin typeface="Montserrat"/>
              </a:rPr>
              <a:t> </a:t>
            </a:r>
            <a:r>
              <a:rPr lang="en-US" sz="1997" dirty="0" err="1">
                <a:solidFill>
                  <a:srgbClr val="216C53"/>
                </a:solidFill>
                <a:latin typeface="Montserrat"/>
              </a:rPr>
              <a:t>liệu</a:t>
            </a:r>
            <a:r>
              <a:rPr lang="en-US" sz="1997" dirty="0">
                <a:solidFill>
                  <a:srgbClr val="216C53"/>
                </a:solidFill>
                <a:latin typeface="Montserrat"/>
              </a:rPr>
              <a:t> </a:t>
            </a:r>
            <a:r>
              <a:rPr lang="en-US" sz="1997" dirty="0" err="1">
                <a:solidFill>
                  <a:srgbClr val="216C53"/>
                </a:solidFill>
                <a:latin typeface="Montserrat"/>
              </a:rPr>
              <a:t>như</a:t>
            </a:r>
            <a:r>
              <a:rPr lang="en-US" sz="1997" dirty="0">
                <a:solidFill>
                  <a:srgbClr val="216C53"/>
                </a:solidFill>
                <a:latin typeface="Montserrat"/>
              </a:rPr>
              <a:t> </a:t>
            </a:r>
            <a:r>
              <a:rPr lang="en-US" sz="1997" dirty="0" err="1">
                <a:solidFill>
                  <a:srgbClr val="216C53"/>
                </a:solidFill>
                <a:latin typeface="Montserrat"/>
              </a:rPr>
              <a:t>sau</a:t>
            </a:r>
            <a:r>
              <a:rPr lang="en-US" sz="1997" dirty="0">
                <a:solidFill>
                  <a:srgbClr val="216C53"/>
                </a:solidFill>
                <a:latin typeface="Montserrat"/>
              </a:rPr>
              <a:t>:</a:t>
            </a:r>
          </a:p>
        </p:txBody>
      </p:sp>
      <p:sp>
        <p:nvSpPr>
          <p:cNvPr id="11" name="TextBox 11"/>
          <p:cNvSpPr txBox="1"/>
          <p:nvPr/>
        </p:nvSpPr>
        <p:spPr>
          <a:xfrm>
            <a:off x="1238718" y="5297265"/>
            <a:ext cx="8170565" cy="1567947"/>
          </a:xfrm>
          <a:prstGeom prst="rect">
            <a:avLst/>
          </a:prstGeom>
        </p:spPr>
        <p:txBody>
          <a:bodyPr lIns="0" tIns="0" rIns="0" bIns="0" rtlCol="0" anchor="t">
            <a:spAutoFit/>
          </a:bodyPr>
          <a:lstStyle/>
          <a:p>
            <a:pPr marL="431224" lvl="1" indent="-215612" algn="just">
              <a:lnSpc>
                <a:spcPts val="3175"/>
              </a:lnSpc>
              <a:buFont typeface="Arial"/>
              <a:buChar char="•"/>
            </a:pPr>
            <a:r>
              <a:rPr lang="en-US" sz="1997" dirty="0" err="1">
                <a:solidFill>
                  <a:srgbClr val="216C53"/>
                </a:solidFill>
                <a:latin typeface="Montserrat"/>
              </a:rPr>
              <a:t>Chính</a:t>
            </a:r>
            <a:r>
              <a:rPr lang="en-US" sz="1997" dirty="0">
                <a:solidFill>
                  <a:srgbClr val="216C53"/>
                </a:solidFill>
                <a:latin typeface="Montserrat"/>
              </a:rPr>
              <a:t> </a:t>
            </a:r>
            <a:r>
              <a:rPr lang="en-US" sz="1997" dirty="0" err="1">
                <a:solidFill>
                  <a:srgbClr val="216C53"/>
                </a:solidFill>
                <a:latin typeface="Montserrat"/>
              </a:rPr>
              <a:t>sách</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ty </a:t>
            </a:r>
            <a:r>
              <a:rPr lang="en-US" sz="1997" dirty="0" err="1">
                <a:solidFill>
                  <a:srgbClr val="216C53"/>
                </a:solidFill>
                <a:latin typeface="Montserrat"/>
              </a:rPr>
              <a:t>khó</a:t>
            </a:r>
            <a:r>
              <a:rPr lang="en-US" sz="1997" dirty="0">
                <a:solidFill>
                  <a:srgbClr val="216C53"/>
                </a:solidFill>
                <a:latin typeface="Montserrat"/>
              </a:rPr>
              <a:t> </a:t>
            </a:r>
            <a:r>
              <a:rPr lang="en-US" sz="1997" dirty="0" err="1">
                <a:solidFill>
                  <a:srgbClr val="216C53"/>
                </a:solidFill>
                <a:latin typeface="Montserrat"/>
              </a:rPr>
              <a:t>thay</a:t>
            </a:r>
            <a:r>
              <a:rPr lang="en-US" sz="1997" dirty="0">
                <a:solidFill>
                  <a:srgbClr val="216C53"/>
                </a:solidFill>
                <a:latin typeface="Montserrat"/>
              </a:rPr>
              <a:t> </a:t>
            </a:r>
            <a:r>
              <a:rPr lang="en-US" sz="1997" dirty="0" err="1">
                <a:solidFill>
                  <a:srgbClr val="216C53"/>
                </a:solidFill>
                <a:latin typeface="Montserrat"/>
              </a:rPr>
              <a:t>đổi</a:t>
            </a:r>
            <a:r>
              <a:rPr lang="en-US" sz="1997" dirty="0">
                <a:solidFill>
                  <a:srgbClr val="216C53"/>
                </a:solidFill>
                <a:latin typeface="Montserrat"/>
              </a:rPr>
              <a:t>.</a:t>
            </a:r>
          </a:p>
          <a:p>
            <a:pPr marL="431224" lvl="1" indent="-215612" algn="just">
              <a:lnSpc>
                <a:spcPts val="3175"/>
              </a:lnSpc>
              <a:buFont typeface="Arial"/>
              <a:buChar char="•"/>
            </a:pPr>
            <a:r>
              <a:rPr lang="en-US" sz="1997" dirty="0" err="1">
                <a:solidFill>
                  <a:srgbClr val="216C53"/>
                </a:solidFill>
                <a:latin typeface="Montserrat"/>
              </a:rPr>
              <a:t>Sự</a:t>
            </a:r>
            <a:r>
              <a:rPr lang="en-US" sz="1997" dirty="0">
                <a:solidFill>
                  <a:srgbClr val="216C53"/>
                </a:solidFill>
                <a:latin typeface="Montserrat"/>
              </a:rPr>
              <a:t> </a:t>
            </a:r>
            <a:r>
              <a:rPr lang="en-US" sz="1997" dirty="0" err="1">
                <a:solidFill>
                  <a:srgbClr val="216C53"/>
                </a:solidFill>
                <a:latin typeface="Montserrat"/>
              </a:rPr>
              <a:t>gia</a:t>
            </a:r>
            <a:r>
              <a:rPr lang="en-US" sz="1997" dirty="0">
                <a:solidFill>
                  <a:srgbClr val="216C53"/>
                </a:solidFill>
                <a:latin typeface="Montserrat"/>
              </a:rPr>
              <a:t> </a:t>
            </a:r>
            <a:r>
              <a:rPr lang="en-US" sz="1997" dirty="0" err="1">
                <a:solidFill>
                  <a:srgbClr val="216C53"/>
                </a:solidFill>
                <a:latin typeface="Montserrat"/>
              </a:rPr>
              <a:t>tăng</a:t>
            </a:r>
            <a:r>
              <a:rPr lang="en-US" sz="1997" dirty="0">
                <a:solidFill>
                  <a:srgbClr val="216C53"/>
                </a:solidFill>
                <a:latin typeface="Montserrat"/>
              </a:rPr>
              <a:t> </a:t>
            </a:r>
            <a:r>
              <a:rPr lang="en-US" sz="1997" dirty="0" err="1">
                <a:solidFill>
                  <a:srgbClr val="216C53"/>
                </a:solidFill>
                <a:latin typeface="Montserrat"/>
              </a:rPr>
              <a:t>không</a:t>
            </a:r>
            <a:r>
              <a:rPr lang="en-US" sz="1997" dirty="0">
                <a:solidFill>
                  <a:srgbClr val="216C53"/>
                </a:solidFill>
                <a:latin typeface="Montserrat"/>
              </a:rPr>
              <a:t> </a:t>
            </a:r>
            <a:r>
              <a:rPr lang="en-US" sz="1997" dirty="0" err="1">
                <a:solidFill>
                  <a:srgbClr val="216C53"/>
                </a:solidFill>
                <a:latin typeface="Montserrat"/>
              </a:rPr>
              <a:t>hợp</a:t>
            </a:r>
            <a:r>
              <a:rPr lang="en-US" sz="1997" dirty="0">
                <a:solidFill>
                  <a:srgbClr val="216C53"/>
                </a:solidFill>
                <a:latin typeface="Montserrat"/>
              </a:rPr>
              <a:t> </a:t>
            </a:r>
            <a:r>
              <a:rPr lang="en-US" sz="1997" dirty="0" err="1">
                <a:solidFill>
                  <a:srgbClr val="216C53"/>
                </a:solidFill>
                <a:latin typeface="Montserrat"/>
              </a:rPr>
              <a:t>lý</a:t>
            </a:r>
            <a:r>
              <a:rPr lang="en-US" sz="1997" dirty="0">
                <a:solidFill>
                  <a:srgbClr val="216C53"/>
                </a:solidFill>
                <a:latin typeface="Montserrat"/>
              </a:rPr>
              <a:t> </a:t>
            </a:r>
            <a:r>
              <a:rPr lang="en-US" sz="1997" dirty="0" err="1">
                <a:solidFill>
                  <a:srgbClr val="216C53"/>
                </a:solidFill>
                <a:latin typeface="Montserrat"/>
              </a:rPr>
              <a:t>của</a:t>
            </a:r>
            <a:r>
              <a:rPr lang="en-US" sz="1997" dirty="0">
                <a:solidFill>
                  <a:srgbClr val="216C53"/>
                </a:solidFill>
                <a:latin typeface="Montserrat"/>
              </a:rPr>
              <a:t> </a:t>
            </a:r>
            <a:r>
              <a:rPr lang="en-US" sz="1997" dirty="0" err="1">
                <a:solidFill>
                  <a:srgbClr val="216C53"/>
                </a:solidFill>
                <a:latin typeface="Montserrat"/>
              </a:rPr>
              <a:t>các</a:t>
            </a:r>
            <a:r>
              <a:rPr lang="en-US" sz="1997" dirty="0">
                <a:solidFill>
                  <a:srgbClr val="216C53"/>
                </a:solidFill>
                <a:latin typeface="Montserrat"/>
              </a:rPr>
              <a:t> </a:t>
            </a:r>
            <a:r>
              <a:rPr lang="en-US" sz="1997" dirty="0" err="1">
                <a:solidFill>
                  <a:srgbClr val="216C53"/>
                </a:solidFill>
                <a:latin typeface="Montserrat"/>
              </a:rPr>
              <a:t>khoản</a:t>
            </a:r>
            <a:r>
              <a:rPr lang="en-US" sz="1997" dirty="0">
                <a:solidFill>
                  <a:srgbClr val="216C53"/>
                </a:solidFill>
                <a:latin typeface="Montserrat"/>
              </a:rPr>
              <a:t> </a:t>
            </a:r>
            <a:r>
              <a:rPr lang="en-US" sz="1997" dirty="0" err="1">
                <a:solidFill>
                  <a:srgbClr val="216C53"/>
                </a:solidFill>
                <a:latin typeface="Montserrat"/>
              </a:rPr>
              <a:t>phí</a:t>
            </a:r>
            <a:r>
              <a:rPr lang="en-US" sz="1997" dirty="0">
                <a:solidFill>
                  <a:srgbClr val="216C53"/>
                </a:solidFill>
                <a:latin typeface="Montserrat"/>
              </a:rPr>
              <a:t> </a:t>
            </a:r>
            <a:r>
              <a:rPr lang="en-US" sz="1997" dirty="0" err="1">
                <a:solidFill>
                  <a:srgbClr val="216C53"/>
                </a:solidFill>
                <a:latin typeface="Montserrat"/>
              </a:rPr>
              <a:t>liên</a:t>
            </a:r>
            <a:r>
              <a:rPr lang="en-US" sz="1997" dirty="0">
                <a:solidFill>
                  <a:srgbClr val="216C53"/>
                </a:solidFill>
                <a:latin typeface="Montserrat"/>
              </a:rPr>
              <a:t> </a:t>
            </a:r>
            <a:r>
              <a:rPr lang="en-US" sz="1997" dirty="0" err="1">
                <a:solidFill>
                  <a:srgbClr val="216C53"/>
                </a:solidFill>
                <a:latin typeface="Montserrat"/>
              </a:rPr>
              <a:t>quan</a:t>
            </a:r>
            <a:r>
              <a:rPr lang="en-US" sz="1997" dirty="0">
                <a:solidFill>
                  <a:srgbClr val="216C53"/>
                </a:solidFill>
                <a:latin typeface="Montserrat"/>
              </a:rPr>
              <a:t> </a:t>
            </a:r>
            <a:r>
              <a:rPr lang="en-US" sz="1997" dirty="0" err="1">
                <a:solidFill>
                  <a:srgbClr val="216C53"/>
                </a:solidFill>
                <a:latin typeface="Montserrat"/>
              </a:rPr>
              <a:t>đến</a:t>
            </a:r>
            <a:r>
              <a:rPr lang="en-US" sz="1997" dirty="0">
                <a:solidFill>
                  <a:srgbClr val="216C53"/>
                </a:solidFill>
                <a:latin typeface="Montserrat"/>
              </a:rPr>
              <a:t> chi </a:t>
            </a:r>
            <a:r>
              <a:rPr lang="en-US" sz="1997" dirty="0" err="1">
                <a:solidFill>
                  <a:srgbClr val="216C53"/>
                </a:solidFill>
                <a:latin typeface="Montserrat"/>
              </a:rPr>
              <a:t>phí</a:t>
            </a:r>
            <a:r>
              <a:rPr lang="en-US" sz="1997" dirty="0">
                <a:solidFill>
                  <a:srgbClr val="216C53"/>
                </a:solidFill>
                <a:latin typeface="Montserrat"/>
              </a:rPr>
              <a:t> </a:t>
            </a:r>
            <a:r>
              <a:rPr lang="en-US" sz="1997" dirty="0" err="1">
                <a:solidFill>
                  <a:srgbClr val="216C53"/>
                </a:solidFill>
                <a:latin typeface="Montserrat"/>
              </a:rPr>
              <a:t>công</a:t>
            </a:r>
            <a:r>
              <a:rPr lang="en-US" sz="1997" dirty="0">
                <a:solidFill>
                  <a:srgbClr val="216C53"/>
                </a:solidFill>
                <a:latin typeface="Montserrat"/>
              </a:rPr>
              <a:t> </a:t>
            </a:r>
            <a:r>
              <a:rPr lang="en-US" sz="1997" dirty="0" err="1">
                <a:solidFill>
                  <a:srgbClr val="216C53"/>
                </a:solidFill>
                <a:latin typeface="Montserrat"/>
              </a:rPr>
              <a:t>tác</a:t>
            </a:r>
            <a:r>
              <a:rPr lang="en-US" sz="1997" dirty="0">
                <a:solidFill>
                  <a:srgbClr val="216C53"/>
                </a:solidFill>
                <a:latin typeface="Montserrat"/>
              </a:rPr>
              <a:t>, chi </a:t>
            </a:r>
            <a:r>
              <a:rPr lang="en-US" sz="1997" dirty="0" err="1">
                <a:solidFill>
                  <a:srgbClr val="216C53"/>
                </a:solidFill>
                <a:latin typeface="Montserrat"/>
              </a:rPr>
              <a:t>phí</a:t>
            </a:r>
            <a:r>
              <a:rPr lang="en-US" sz="1997" dirty="0">
                <a:solidFill>
                  <a:srgbClr val="216C53"/>
                </a:solidFill>
                <a:latin typeface="Montserrat"/>
              </a:rPr>
              <a:t> </a:t>
            </a:r>
            <a:r>
              <a:rPr lang="en-US" sz="1997" dirty="0" err="1">
                <a:solidFill>
                  <a:srgbClr val="216C53"/>
                </a:solidFill>
                <a:latin typeface="Montserrat"/>
              </a:rPr>
              <a:t>tiếp</a:t>
            </a:r>
            <a:r>
              <a:rPr lang="en-US" sz="1997" dirty="0">
                <a:solidFill>
                  <a:srgbClr val="216C53"/>
                </a:solidFill>
                <a:latin typeface="Montserrat"/>
              </a:rPr>
              <a:t> </a:t>
            </a:r>
            <a:r>
              <a:rPr lang="en-US" sz="1997" dirty="0" err="1">
                <a:solidFill>
                  <a:srgbClr val="216C53"/>
                </a:solidFill>
                <a:latin typeface="Montserrat"/>
              </a:rPr>
              <a:t>khách</a:t>
            </a:r>
            <a:r>
              <a:rPr lang="en-US" sz="1997" dirty="0">
                <a:solidFill>
                  <a:srgbClr val="216C53"/>
                </a:solidFill>
                <a:latin typeface="Montserrat"/>
              </a:rPr>
              <a:t>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làm</a:t>
            </a:r>
            <a:r>
              <a:rPr lang="en-US" sz="1997" dirty="0">
                <a:solidFill>
                  <a:srgbClr val="216C53"/>
                </a:solidFill>
                <a:latin typeface="Montserrat"/>
              </a:rPr>
              <a:t> </a:t>
            </a:r>
            <a:r>
              <a:rPr lang="en-US" sz="1997" dirty="0" err="1">
                <a:solidFill>
                  <a:srgbClr val="216C53"/>
                </a:solidFill>
                <a:latin typeface="Montserrat"/>
              </a:rPr>
              <a:t>ngoài</a:t>
            </a:r>
            <a:r>
              <a:rPr lang="en-US" sz="1997" dirty="0">
                <a:solidFill>
                  <a:srgbClr val="216C53"/>
                </a:solidFill>
                <a:latin typeface="Montserrat"/>
              </a:rPr>
              <a:t> </a:t>
            </a:r>
            <a:r>
              <a:rPr lang="en-US" sz="1997" dirty="0" err="1">
                <a:solidFill>
                  <a:srgbClr val="216C53"/>
                </a:solidFill>
                <a:latin typeface="Montserrat"/>
              </a:rPr>
              <a:t>giờ</a:t>
            </a:r>
            <a:r>
              <a:rPr lang="en-US" sz="1997" dirty="0">
                <a:solidFill>
                  <a:srgbClr val="216C53"/>
                </a:solidFill>
                <a:latin typeface="Montserrat"/>
              </a:rPr>
              <a:t>.</a:t>
            </a:r>
          </a:p>
          <a:p>
            <a:pPr algn="just">
              <a:lnSpc>
                <a:spcPts val="3175"/>
              </a:lnSpc>
            </a:pPr>
            <a:endParaRPr lang="en-US" sz="1997" dirty="0">
              <a:solidFill>
                <a:srgbClr val="216C53"/>
              </a:solidFill>
              <a:latin typeface="Montserrat"/>
            </a:endParaRPr>
          </a:p>
        </p:txBody>
      </p:sp>
      <p:sp>
        <p:nvSpPr>
          <p:cNvPr id="12" name="TextBox 12"/>
          <p:cNvSpPr txBox="1"/>
          <p:nvPr/>
        </p:nvSpPr>
        <p:spPr>
          <a:xfrm>
            <a:off x="1238718" y="8103462"/>
            <a:ext cx="8674012" cy="1567947"/>
          </a:xfrm>
          <a:prstGeom prst="rect">
            <a:avLst/>
          </a:prstGeom>
        </p:spPr>
        <p:txBody>
          <a:bodyPr lIns="0" tIns="0" rIns="0" bIns="0" rtlCol="0" anchor="t">
            <a:spAutoFit/>
          </a:bodyPr>
          <a:lstStyle/>
          <a:p>
            <a:pPr marL="431224" lvl="1" indent="-215612" algn="just">
              <a:lnSpc>
                <a:spcPts val="3175"/>
              </a:lnSpc>
              <a:buFont typeface="Arial"/>
              <a:buChar char="•"/>
            </a:pPr>
            <a:r>
              <a:rPr lang="en-US" sz="1997" dirty="0" err="1">
                <a:solidFill>
                  <a:srgbClr val="216C53"/>
                </a:solidFill>
                <a:latin typeface="Montserrat"/>
              </a:rPr>
              <a:t>Chưa</a:t>
            </a:r>
            <a:r>
              <a:rPr lang="en-US" sz="1997" dirty="0">
                <a:solidFill>
                  <a:srgbClr val="216C53"/>
                </a:solidFill>
                <a:latin typeface="Montserrat"/>
              </a:rPr>
              <a:t> </a:t>
            </a:r>
            <a:r>
              <a:rPr lang="en-US" sz="1997" dirty="0" err="1">
                <a:solidFill>
                  <a:srgbClr val="216C53"/>
                </a:solidFill>
                <a:latin typeface="Montserrat"/>
              </a:rPr>
              <a:t>chú</a:t>
            </a:r>
            <a:r>
              <a:rPr lang="en-US" sz="1997" dirty="0">
                <a:solidFill>
                  <a:srgbClr val="216C53"/>
                </a:solidFill>
                <a:latin typeface="Montserrat"/>
              </a:rPr>
              <a:t> </a:t>
            </a:r>
            <a:r>
              <a:rPr lang="en-US" sz="1997" dirty="0" err="1">
                <a:solidFill>
                  <a:srgbClr val="216C53"/>
                </a:solidFill>
                <a:latin typeface="Montserrat"/>
              </a:rPr>
              <a:t>trọng</a:t>
            </a:r>
            <a:r>
              <a:rPr lang="en-US" sz="1997" dirty="0">
                <a:solidFill>
                  <a:srgbClr val="216C53"/>
                </a:solidFill>
                <a:latin typeface="Montserrat"/>
              </a:rPr>
              <a:t> </a:t>
            </a:r>
            <a:r>
              <a:rPr lang="en-US" sz="1997" dirty="0" err="1">
                <a:solidFill>
                  <a:srgbClr val="216C53"/>
                </a:solidFill>
                <a:latin typeface="Montserrat"/>
              </a:rPr>
              <a:t>thiết</a:t>
            </a:r>
            <a:r>
              <a:rPr lang="en-US" sz="1997" dirty="0">
                <a:solidFill>
                  <a:srgbClr val="216C53"/>
                </a:solidFill>
                <a:latin typeface="Montserrat"/>
              </a:rPr>
              <a:t> </a:t>
            </a:r>
            <a:r>
              <a:rPr lang="en-US" sz="1997" dirty="0" err="1">
                <a:solidFill>
                  <a:srgbClr val="216C53"/>
                </a:solidFill>
                <a:latin typeface="Montserrat"/>
              </a:rPr>
              <a:t>lập</a:t>
            </a:r>
            <a:r>
              <a:rPr lang="en-US" sz="1997" dirty="0">
                <a:solidFill>
                  <a:srgbClr val="216C53"/>
                </a:solidFill>
                <a:latin typeface="Montserrat"/>
              </a:rPr>
              <a:t> </a:t>
            </a:r>
            <a:r>
              <a:rPr lang="en-US" sz="1997" dirty="0" err="1">
                <a:solidFill>
                  <a:srgbClr val="216C53"/>
                </a:solidFill>
                <a:latin typeface="Montserrat"/>
              </a:rPr>
              <a:t>các</a:t>
            </a:r>
            <a:r>
              <a:rPr lang="en-US" sz="1997" dirty="0">
                <a:solidFill>
                  <a:srgbClr val="216C53"/>
                </a:solidFill>
                <a:latin typeface="Montserrat"/>
              </a:rPr>
              <a:t> </a:t>
            </a:r>
            <a:r>
              <a:rPr lang="en-US" sz="1997" dirty="0" err="1">
                <a:solidFill>
                  <a:srgbClr val="216C53"/>
                </a:solidFill>
                <a:latin typeface="Montserrat"/>
              </a:rPr>
              <a:t>mối</a:t>
            </a:r>
            <a:r>
              <a:rPr lang="en-US" sz="1997" dirty="0">
                <a:solidFill>
                  <a:srgbClr val="216C53"/>
                </a:solidFill>
                <a:latin typeface="Montserrat"/>
              </a:rPr>
              <a:t> </a:t>
            </a:r>
            <a:r>
              <a:rPr lang="en-US" sz="1997" dirty="0" err="1">
                <a:solidFill>
                  <a:srgbClr val="216C53"/>
                </a:solidFill>
                <a:latin typeface="Montserrat"/>
              </a:rPr>
              <a:t>quan</a:t>
            </a:r>
            <a:r>
              <a:rPr lang="en-US" sz="1997" dirty="0">
                <a:solidFill>
                  <a:srgbClr val="216C53"/>
                </a:solidFill>
                <a:latin typeface="Montserrat"/>
              </a:rPr>
              <a:t> </a:t>
            </a:r>
            <a:r>
              <a:rPr lang="en-US" sz="1997" dirty="0" err="1">
                <a:solidFill>
                  <a:srgbClr val="216C53"/>
                </a:solidFill>
                <a:latin typeface="Montserrat"/>
              </a:rPr>
              <a:t>hệ</a:t>
            </a:r>
            <a:r>
              <a:rPr lang="en-US" sz="1997" dirty="0">
                <a:solidFill>
                  <a:srgbClr val="216C53"/>
                </a:solidFill>
                <a:latin typeface="Montserrat"/>
              </a:rPr>
              <a:t> </a:t>
            </a:r>
            <a:r>
              <a:rPr lang="en-US" sz="1997" dirty="0" err="1">
                <a:solidFill>
                  <a:srgbClr val="216C53"/>
                </a:solidFill>
                <a:latin typeface="Montserrat"/>
              </a:rPr>
              <a:t>rõ</a:t>
            </a:r>
            <a:r>
              <a:rPr lang="en-US" sz="1997" dirty="0">
                <a:solidFill>
                  <a:srgbClr val="216C53"/>
                </a:solidFill>
                <a:latin typeface="Montserrat"/>
              </a:rPr>
              <a:t> rang </a:t>
            </a:r>
            <a:r>
              <a:rPr lang="en-US" sz="1997" dirty="0" err="1">
                <a:solidFill>
                  <a:srgbClr val="216C53"/>
                </a:solidFill>
                <a:latin typeface="Montserrat"/>
              </a:rPr>
              <a:t>và</a:t>
            </a:r>
            <a:r>
              <a:rPr lang="en-US" sz="1997" dirty="0">
                <a:solidFill>
                  <a:srgbClr val="216C53"/>
                </a:solidFill>
                <a:latin typeface="Montserrat"/>
              </a:rPr>
              <a:t> </a:t>
            </a:r>
            <a:r>
              <a:rPr lang="en-US" sz="1997" dirty="0" err="1">
                <a:solidFill>
                  <a:srgbClr val="216C53"/>
                </a:solidFill>
                <a:latin typeface="Montserrat"/>
              </a:rPr>
              <a:t>bền</a:t>
            </a:r>
            <a:r>
              <a:rPr lang="en-US" sz="1997" dirty="0">
                <a:solidFill>
                  <a:srgbClr val="216C53"/>
                </a:solidFill>
                <a:latin typeface="Montserrat"/>
              </a:rPr>
              <a:t> </a:t>
            </a:r>
            <a:r>
              <a:rPr lang="en-US" sz="1997" dirty="0" err="1">
                <a:solidFill>
                  <a:srgbClr val="216C53"/>
                </a:solidFill>
                <a:latin typeface="Montserrat"/>
              </a:rPr>
              <a:t>chặt</a:t>
            </a:r>
            <a:r>
              <a:rPr lang="en-US" sz="1997" dirty="0">
                <a:solidFill>
                  <a:srgbClr val="216C53"/>
                </a:solidFill>
                <a:latin typeface="Montserrat"/>
              </a:rPr>
              <a:t>.</a:t>
            </a:r>
          </a:p>
          <a:p>
            <a:pPr marL="431224" lvl="1" indent="-215612" algn="just">
              <a:lnSpc>
                <a:spcPts val="3175"/>
              </a:lnSpc>
              <a:buFont typeface="Arial"/>
              <a:buChar char="•"/>
            </a:pPr>
            <a:r>
              <a:rPr lang="en-US" sz="1997" dirty="0" err="1">
                <a:solidFill>
                  <a:srgbClr val="216C53"/>
                </a:solidFill>
                <a:latin typeface="Montserrat"/>
              </a:rPr>
              <a:t>Chưa</a:t>
            </a:r>
            <a:r>
              <a:rPr lang="en-US" sz="1997" dirty="0">
                <a:solidFill>
                  <a:srgbClr val="216C53"/>
                </a:solidFill>
                <a:latin typeface="Montserrat"/>
              </a:rPr>
              <a:t> </a:t>
            </a:r>
            <a:r>
              <a:rPr lang="en-US" sz="1997" dirty="0" err="1">
                <a:solidFill>
                  <a:srgbClr val="216C53"/>
                </a:solidFill>
                <a:latin typeface="Montserrat"/>
              </a:rPr>
              <a:t>có</a:t>
            </a:r>
            <a:r>
              <a:rPr lang="en-US" sz="1997" dirty="0">
                <a:solidFill>
                  <a:srgbClr val="216C53"/>
                </a:solidFill>
                <a:latin typeface="Montserrat"/>
              </a:rPr>
              <a:t> </a:t>
            </a:r>
            <a:r>
              <a:rPr lang="en-US" sz="1997" dirty="0" err="1">
                <a:solidFill>
                  <a:srgbClr val="216C53"/>
                </a:solidFill>
                <a:latin typeface="Montserrat"/>
              </a:rPr>
              <a:t>khả</a:t>
            </a:r>
            <a:r>
              <a:rPr lang="en-US" sz="1997" dirty="0">
                <a:solidFill>
                  <a:srgbClr val="216C53"/>
                </a:solidFill>
                <a:latin typeface="Montserrat"/>
              </a:rPr>
              <a:t> </a:t>
            </a:r>
            <a:r>
              <a:rPr lang="en-US" sz="1997" dirty="0" err="1">
                <a:solidFill>
                  <a:srgbClr val="216C53"/>
                </a:solidFill>
                <a:latin typeface="Montserrat"/>
              </a:rPr>
              <a:t>năng</a:t>
            </a:r>
            <a:r>
              <a:rPr lang="en-US" sz="1997" dirty="0">
                <a:solidFill>
                  <a:srgbClr val="216C53"/>
                </a:solidFill>
                <a:latin typeface="Montserrat"/>
              </a:rPr>
              <a:t> </a:t>
            </a:r>
            <a:r>
              <a:rPr lang="en-US" sz="1997" dirty="0" err="1">
                <a:solidFill>
                  <a:srgbClr val="216C53"/>
                </a:solidFill>
                <a:latin typeface="Montserrat"/>
              </a:rPr>
              <a:t>tác</a:t>
            </a:r>
            <a:r>
              <a:rPr lang="en-US" sz="1997" dirty="0">
                <a:solidFill>
                  <a:srgbClr val="216C53"/>
                </a:solidFill>
                <a:latin typeface="Montserrat"/>
              </a:rPr>
              <a:t> </a:t>
            </a:r>
            <a:r>
              <a:rPr lang="en-US" sz="1997" dirty="0" err="1">
                <a:solidFill>
                  <a:srgbClr val="216C53"/>
                </a:solidFill>
                <a:latin typeface="Montserrat"/>
              </a:rPr>
              <a:t>động</a:t>
            </a:r>
            <a:r>
              <a:rPr lang="en-US" sz="1997" dirty="0">
                <a:solidFill>
                  <a:srgbClr val="216C53"/>
                </a:solidFill>
                <a:latin typeface="Montserrat"/>
              </a:rPr>
              <a:t> </a:t>
            </a:r>
            <a:r>
              <a:rPr lang="en-US" sz="1997" dirty="0" err="1">
                <a:solidFill>
                  <a:srgbClr val="216C53"/>
                </a:solidFill>
                <a:latin typeface="Montserrat"/>
              </a:rPr>
              <a:t>đến</a:t>
            </a:r>
            <a:r>
              <a:rPr lang="en-US" sz="1997" dirty="0">
                <a:solidFill>
                  <a:srgbClr val="216C53"/>
                </a:solidFill>
                <a:latin typeface="Montserrat"/>
              </a:rPr>
              <a:t> </a:t>
            </a:r>
            <a:r>
              <a:rPr lang="en-US" sz="1997" dirty="0" err="1">
                <a:solidFill>
                  <a:srgbClr val="216C53"/>
                </a:solidFill>
                <a:latin typeface="Montserrat"/>
              </a:rPr>
              <a:t>hình</a:t>
            </a:r>
            <a:r>
              <a:rPr lang="en-US" sz="1997" dirty="0">
                <a:solidFill>
                  <a:srgbClr val="216C53"/>
                </a:solidFill>
                <a:latin typeface="Montserrat"/>
              </a:rPr>
              <a:t> </a:t>
            </a:r>
            <a:r>
              <a:rPr lang="en-US" sz="1997" dirty="0" err="1">
                <a:solidFill>
                  <a:srgbClr val="216C53"/>
                </a:solidFill>
                <a:latin typeface="Montserrat"/>
              </a:rPr>
              <a:t>thái</a:t>
            </a:r>
            <a:r>
              <a:rPr lang="en-US" sz="1997" dirty="0">
                <a:solidFill>
                  <a:srgbClr val="216C53"/>
                </a:solidFill>
                <a:latin typeface="Montserrat"/>
              </a:rPr>
              <a:t> </a:t>
            </a:r>
            <a:r>
              <a:rPr lang="en-US" sz="1997" dirty="0" err="1">
                <a:solidFill>
                  <a:srgbClr val="216C53"/>
                </a:solidFill>
                <a:latin typeface="Montserrat"/>
              </a:rPr>
              <a:t>chuỗi</a:t>
            </a:r>
            <a:r>
              <a:rPr lang="en-US" sz="1997" dirty="0">
                <a:solidFill>
                  <a:srgbClr val="216C53"/>
                </a:solidFill>
                <a:latin typeface="Montserrat"/>
              </a:rPr>
              <a:t> </a:t>
            </a:r>
            <a:r>
              <a:rPr lang="en-US" sz="1997" dirty="0" err="1">
                <a:solidFill>
                  <a:srgbClr val="216C53"/>
                </a:solidFill>
                <a:latin typeface="Montserrat"/>
              </a:rPr>
              <a:t>giá</a:t>
            </a:r>
            <a:r>
              <a:rPr lang="en-US" sz="1997" dirty="0">
                <a:solidFill>
                  <a:srgbClr val="216C53"/>
                </a:solidFill>
                <a:latin typeface="Montserrat"/>
              </a:rPr>
              <a:t> </a:t>
            </a:r>
            <a:r>
              <a:rPr lang="en-US" sz="1997" dirty="0" err="1">
                <a:solidFill>
                  <a:srgbClr val="216C53"/>
                </a:solidFill>
                <a:latin typeface="Montserrat"/>
              </a:rPr>
              <a:t>trị</a:t>
            </a:r>
            <a:r>
              <a:rPr lang="en-US" sz="1997" dirty="0">
                <a:solidFill>
                  <a:srgbClr val="216C53"/>
                </a:solidFill>
                <a:latin typeface="Montserrat"/>
              </a:rPr>
              <a:t> </a:t>
            </a:r>
            <a:r>
              <a:rPr lang="en-US" sz="1997" dirty="0" err="1">
                <a:solidFill>
                  <a:srgbClr val="216C53"/>
                </a:solidFill>
                <a:latin typeface="Montserrat"/>
              </a:rPr>
              <a:t>của</a:t>
            </a:r>
            <a:r>
              <a:rPr lang="en-US" sz="1997" dirty="0">
                <a:solidFill>
                  <a:srgbClr val="216C53"/>
                </a:solidFill>
                <a:latin typeface="Montserrat"/>
              </a:rPr>
              <a:t> </a:t>
            </a:r>
            <a:r>
              <a:rPr lang="en-US" sz="1997" dirty="0" err="1">
                <a:solidFill>
                  <a:srgbClr val="216C53"/>
                </a:solidFill>
                <a:latin typeface="Montserrat"/>
              </a:rPr>
              <a:t>nhà</a:t>
            </a:r>
            <a:r>
              <a:rPr lang="en-US" sz="1997" dirty="0">
                <a:solidFill>
                  <a:srgbClr val="216C53"/>
                </a:solidFill>
                <a:latin typeface="Montserrat"/>
              </a:rPr>
              <a:t> </a:t>
            </a:r>
            <a:r>
              <a:rPr lang="en-US" sz="1997" dirty="0" err="1">
                <a:solidFill>
                  <a:srgbClr val="216C53"/>
                </a:solidFill>
                <a:latin typeface="Montserrat"/>
              </a:rPr>
              <a:t>cung</a:t>
            </a:r>
            <a:r>
              <a:rPr lang="en-US" sz="1997" dirty="0">
                <a:solidFill>
                  <a:srgbClr val="216C53"/>
                </a:solidFill>
                <a:latin typeface="Montserrat"/>
              </a:rPr>
              <a:t> </a:t>
            </a:r>
            <a:r>
              <a:rPr lang="en-US" sz="1997" dirty="0" err="1">
                <a:solidFill>
                  <a:srgbClr val="216C53"/>
                </a:solidFill>
                <a:latin typeface="Montserrat"/>
              </a:rPr>
              <a:t>ứng</a:t>
            </a:r>
            <a:r>
              <a:rPr lang="en-US" sz="1997" dirty="0">
                <a:solidFill>
                  <a:srgbClr val="216C53"/>
                </a:solidFill>
                <a:latin typeface="Montserrat"/>
              </a:rPr>
              <a:t>.</a:t>
            </a:r>
          </a:p>
          <a:p>
            <a:pPr>
              <a:lnSpc>
                <a:spcPts val="3175"/>
              </a:lnSpc>
            </a:pPr>
            <a:endParaRPr lang="en-US" sz="1997" dirty="0">
              <a:solidFill>
                <a:srgbClr val="216C53"/>
              </a:solidFill>
              <a:latin typeface="Montserrat"/>
            </a:endParaRPr>
          </a:p>
        </p:txBody>
      </p:sp>
      <p:sp>
        <p:nvSpPr>
          <p:cNvPr id="13" name="TextBox 13"/>
          <p:cNvSpPr txBox="1"/>
          <p:nvPr/>
        </p:nvSpPr>
        <p:spPr>
          <a:xfrm>
            <a:off x="1238718" y="3557869"/>
            <a:ext cx="7404317"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XU HƯỚNG TĂNG GIÁ THÀNH</a:t>
            </a:r>
          </a:p>
        </p:txBody>
      </p:sp>
      <p:sp>
        <p:nvSpPr>
          <p:cNvPr id="14" name="TextBox 14"/>
          <p:cNvSpPr txBox="1"/>
          <p:nvPr/>
        </p:nvSpPr>
        <p:spPr>
          <a:xfrm>
            <a:off x="1238718" y="6808062"/>
            <a:ext cx="8872371" cy="10477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KHẢ NĂNG QUẢN LÝ CHI PHÍ LÀM HÀNG CỦA NHÀ CUNG ỨNG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205661" y="3016664"/>
            <a:ext cx="6678841" cy="6798106"/>
          </a:xfrm>
          <a:custGeom>
            <a:avLst/>
            <a:gdLst/>
            <a:ahLst/>
            <a:cxnLst/>
            <a:rect l="l" t="t" r="r" b="b"/>
            <a:pathLst>
              <a:path w="6678841" h="6798106">
                <a:moveTo>
                  <a:pt x="0" y="0"/>
                </a:moveTo>
                <a:lnTo>
                  <a:pt x="6678841" y="0"/>
                </a:lnTo>
                <a:lnTo>
                  <a:pt x="6678841" y="6798106"/>
                </a:lnTo>
                <a:lnTo>
                  <a:pt x="0" y="6798106"/>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238718" y="739486"/>
            <a:ext cx="13155757" cy="2561322"/>
          </a:xfrm>
          <a:prstGeom prst="rect">
            <a:avLst/>
          </a:prstGeom>
        </p:spPr>
        <p:txBody>
          <a:bodyPr lIns="0" tIns="0" rIns="0" bIns="0" rtlCol="0" anchor="t">
            <a:spAutoFit/>
          </a:bodyPr>
          <a:lstStyle/>
          <a:p>
            <a:pPr>
              <a:lnSpc>
                <a:spcPts val="6736"/>
              </a:lnSpc>
            </a:pPr>
            <a:r>
              <a:rPr lang="en-US" sz="5857" spc="287" dirty="0">
                <a:solidFill>
                  <a:srgbClr val="216C53"/>
                </a:solidFill>
                <a:latin typeface="Montserrat Ultra-Bold"/>
              </a:rPr>
              <a:t>THỰC TRẠNG</a:t>
            </a:r>
          </a:p>
          <a:p>
            <a:pPr>
              <a:lnSpc>
                <a:spcPts val="6736"/>
              </a:lnSpc>
            </a:pPr>
            <a:r>
              <a:rPr lang="en-US" sz="5857" spc="287" dirty="0">
                <a:solidFill>
                  <a:srgbClr val="33866A"/>
                </a:solidFill>
                <a:latin typeface="Montserrat Ultra-Bold"/>
              </a:rPr>
              <a:t>KIỂM SOÁT CHI PHÍ THU MUA </a:t>
            </a:r>
            <a:r>
              <a:rPr lang="vi-VN" sz="5857" spc="287" dirty="0">
                <a:solidFill>
                  <a:srgbClr val="33866A"/>
                </a:solidFill>
                <a:latin typeface="Montserrat Ultra-Bold"/>
              </a:rPr>
              <a:t>NGUYÊN VẬT LIỆU</a:t>
            </a:r>
            <a:endParaRPr lang="en-US" sz="5857" spc="287" dirty="0">
              <a:solidFill>
                <a:srgbClr val="33866A"/>
              </a:solidFill>
              <a:latin typeface="Montserrat Ultra-Bold"/>
            </a:endParaRPr>
          </a:p>
        </p:txBody>
      </p:sp>
      <p:sp>
        <p:nvSpPr>
          <p:cNvPr id="10" name="TextBox 10"/>
          <p:cNvSpPr txBox="1"/>
          <p:nvPr/>
        </p:nvSpPr>
        <p:spPr>
          <a:xfrm>
            <a:off x="1238718" y="4281768"/>
            <a:ext cx="8674012" cy="367797"/>
          </a:xfrm>
          <a:prstGeom prst="rect">
            <a:avLst/>
          </a:prstGeom>
        </p:spPr>
        <p:txBody>
          <a:bodyPr lIns="0" tIns="0" rIns="0" bIns="0" rtlCol="0" anchor="t">
            <a:spAutoFit/>
          </a:bodyPr>
          <a:lstStyle/>
          <a:p>
            <a:pPr algn="just">
              <a:lnSpc>
                <a:spcPts val="3175"/>
              </a:lnSpc>
            </a:pPr>
            <a:r>
              <a:rPr lang="en-US" sz="1997">
                <a:solidFill>
                  <a:srgbClr val="216C53"/>
                </a:solidFill>
                <a:latin typeface="Montserrat"/>
              </a:rPr>
              <a:t>Phân tích </a:t>
            </a:r>
            <a:r>
              <a:rPr lang="en-US" sz="1997">
                <a:solidFill>
                  <a:srgbClr val="216C53"/>
                </a:solidFill>
                <a:latin typeface="Montserrat Bold"/>
              </a:rPr>
              <a:t>quy trình mua hàng</a:t>
            </a:r>
            <a:r>
              <a:rPr lang="en-US" sz="1997">
                <a:solidFill>
                  <a:srgbClr val="216C53"/>
                </a:solidFill>
                <a:latin typeface="Montserrat"/>
              </a:rPr>
              <a:t>.</a:t>
            </a:r>
          </a:p>
        </p:txBody>
      </p:sp>
      <p:sp>
        <p:nvSpPr>
          <p:cNvPr id="11" name="TextBox 11"/>
          <p:cNvSpPr txBox="1"/>
          <p:nvPr/>
        </p:nvSpPr>
        <p:spPr>
          <a:xfrm>
            <a:off x="1238718" y="3557869"/>
            <a:ext cx="8674012" cy="514349"/>
          </a:xfrm>
          <a:prstGeom prst="rect">
            <a:avLst/>
          </a:prstGeom>
        </p:spPr>
        <p:txBody>
          <a:bodyPr lIns="0" tIns="0" rIns="0" bIns="0" rtlCol="0" anchor="t">
            <a:spAutoFit/>
          </a:bodyPr>
          <a:lstStyle/>
          <a:p>
            <a:pPr>
              <a:lnSpc>
                <a:spcPts val="4200"/>
              </a:lnSpc>
              <a:spcBef>
                <a:spcPct val="0"/>
              </a:spcBef>
            </a:pPr>
            <a:r>
              <a:rPr lang="en-US" sz="3000" spc="147" dirty="0">
                <a:solidFill>
                  <a:srgbClr val="216C53"/>
                </a:solidFill>
                <a:latin typeface="Montserrat Ultra-Bold"/>
              </a:rPr>
              <a:t>NỖ LỰC GIẢM CHI PHÍ VÀ GIÁ MUA NVL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1098</Words>
  <Application>Microsoft Office PowerPoint</Application>
  <PresentationFormat>Custom</PresentationFormat>
  <Paragraphs>133</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Montserrat Bold</vt:lpstr>
      <vt:lpstr>Montserrat</vt:lpstr>
      <vt:lpstr>Montserrat Ultra-Bold</vt:lpstr>
      <vt:lpstr>Montserrat Classic Bold</vt:lpstr>
      <vt:lpstr>Montserrat Semi-Bold</vt:lpstr>
      <vt:lpstr>Montserrat Medium</vt:lpstr>
      <vt:lpstr>Calibri</vt:lpstr>
      <vt:lpstr>Montserrat Bold Italics</vt:lpstr>
      <vt:lpstr>Arial</vt:lpstr>
      <vt:lpstr>Aleo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ty cổ phần chăn nuôi C.P</dc:title>
  <cp:lastModifiedBy>Thư Phan</cp:lastModifiedBy>
  <cp:revision>5</cp:revision>
  <dcterms:created xsi:type="dcterms:W3CDTF">2006-08-16T00:00:00Z</dcterms:created>
  <dcterms:modified xsi:type="dcterms:W3CDTF">2023-08-07T05:04:28Z</dcterms:modified>
  <dc:identifier>DAFq0AKyV7o</dc:identifier>
</cp:coreProperties>
</file>